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Override2.xml" ContentType="application/vnd.openxmlformats-officedocument.themeOverr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70" r:id="rId8"/>
    <p:sldId id="262" r:id="rId9"/>
    <p:sldId id="263" r:id="rId10"/>
    <p:sldId id="264" r:id="rId11"/>
    <p:sldId id="265" r:id="rId12"/>
    <p:sldId id="271" r:id="rId13"/>
    <p:sldId id="266" r:id="rId14"/>
    <p:sldId id="267" r:id="rId15"/>
    <p:sldId id="272" r:id="rId16"/>
    <p:sldId id="268" r:id="rId17"/>
    <p:sldId id="269" r:id="rId18"/>
  </p:sldIdLst>
  <p:sldSz cx="18288000" cy="10287000"/>
  <p:notesSz cx="6858000" cy="9144000"/>
  <p:embeddedFontLs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Nunito 1" panose="020B0604020202020204" charset="0"/>
      <p:regular r:id="rId23"/>
    </p:embeddedFont>
    <p:embeddedFont>
      <p:font typeface="Nunito 1 Bold" panose="020B0604020202020204" charset="0"/>
      <p:regular r:id="rId24"/>
    </p:embeddedFont>
    <p:embeddedFont>
      <p:font typeface="Nunito 2 Bold" panose="020B0604020202020204" charset="0"/>
      <p:regular r:id="rId25"/>
    </p:embeddedFont>
    <p:embeddedFont>
      <p:font typeface="Nunito Sans Bold" panose="020B0604020202020204" charset="0"/>
      <p:regular r:id="rId26"/>
    </p:embeddedFont>
    <p:embeddedFont>
      <p:font typeface="Nunito Sans Ultra-Bold" panose="020B0604020202020204" charset="0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CD4A8FB-B2B2-46BC-AA05-D6BC0A09BAF1}" v="9" dt="2023-07-18T13:39:34.49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60" d="100"/>
          <a:sy n="60" d="100"/>
        </p:scale>
        <p:origin x="370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kit Pal" userId="e3d4cb0805b61600" providerId="LiveId" clId="{2CD4A8FB-B2B2-46BC-AA05-D6BC0A09BAF1}"/>
    <pc:docChg chg="undo custSel addSld modSld">
      <pc:chgData name="Ankit Pal" userId="e3d4cb0805b61600" providerId="LiveId" clId="{2CD4A8FB-B2B2-46BC-AA05-D6BC0A09BAF1}" dt="2023-07-18T13:40:20.156" v="710"/>
      <pc:docMkLst>
        <pc:docMk/>
      </pc:docMkLst>
      <pc:sldChg chg="addSp delSp modSp mod">
        <pc:chgData name="Ankit Pal" userId="e3d4cb0805b61600" providerId="LiveId" clId="{2CD4A8FB-B2B2-46BC-AA05-D6BC0A09BAF1}" dt="2023-07-18T09:21:04.912" v="14" actId="1076"/>
        <pc:sldMkLst>
          <pc:docMk/>
          <pc:sldMk cId="0" sldId="257"/>
        </pc:sldMkLst>
        <pc:grpChg chg="del">
          <ac:chgData name="Ankit Pal" userId="e3d4cb0805b61600" providerId="LiveId" clId="{2CD4A8FB-B2B2-46BC-AA05-D6BC0A09BAF1}" dt="2023-07-18T09:21:01.272" v="13" actId="478"/>
          <ac:grpSpMkLst>
            <pc:docMk/>
            <pc:sldMk cId="0" sldId="257"/>
            <ac:grpSpMk id="6" creationId="{00000000-0000-0000-0000-000000000000}"/>
          </ac:grpSpMkLst>
        </pc:grpChg>
        <pc:picChg chg="add mod">
          <ac:chgData name="Ankit Pal" userId="e3d4cb0805b61600" providerId="LiveId" clId="{2CD4A8FB-B2B2-46BC-AA05-D6BC0A09BAF1}" dt="2023-07-18T09:21:04.912" v="14" actId="1076"/>
          <ac:picMkLst>
            <pc:docMk/>
            <pc:sldMk cId="0" sldId="257"/>
            <ac:picMk id="26" creationId="{78C860C8-BB85-B620-6BCE-EEADA95E425B}"/>
          </ac:picMkLst>
        </pc:picChg>
      </pc:sldChg>
      <pc:sldChg chg="modSp mod">
        <pc:chgData name="Ankit Pal" userId="e3d4cb0805b61600" providerId="LiveId" clId="{2CD4A8FB-B2B2-46BC-AA05-D6BC0A09BAF1}" dt="2023-07-18T12:54:21.394" v="204" actId="20577"/>
        <pc:sldMkLst>
          <pc:docMk/>
          <pc:sldMk cId="0" sldId="266"/>
        </pc:sldMkLst>
        <pc:spChg chg="mod">
          <ac:chgData name="Ankit Pal" userId="e3d4cb0805b61600" providerId="LiveId" clId="{2CD4A8FB-B2B2-46BC-AA05-D6BC0A09BAF1}" dt="2023-07-18T12:51:44.498" v="100" actId="20577"/>
          <ac:spMkLst>
            <pc:docMk/>
            <pc:sldMk cId="0" sldId="266"/>
            <ac:spMk id="20" creationId="{00000000-0000-0000-0000-000000000000}"/>
          </ac:spMkLst>
        </pc:spChg>
        <pc:spChg chg="mod">
          <ac:chgData name="Ankit Pal" userId="e3d4cb0805b61600" providerId="LiveId" clId="{2CD4A8FB-B2B2-46BC-AA05-D6BC0A09BAF1}" dt="2023-07-18T12:52:24.253" v="115" actId="20577"/>
          <ac:spMkLst>
            <pc:docMk/>
            <pc:sldMk cId="0" sldId="266"/>
            <ac:spMk id="21" creationId="{00000000-0000-0000-0000-000000000000}"/>
          </ac:spMkLst>
        </pc:spChg>
        <pc:spChg chg="mod">
          <ac:chgData name="Ankit Pal" userId="e3d4cb0805b61600" providerId="LiveId" clId="{2CD4A8FB-B2B2-46BC-AA05-D6BC0A09BAF1}" dt="2023-07-18T12:53:14.777" v="158" actId="13926"/>
          <ac:spMkLst>
            <pc:docMk/>
            <pc:sldMk cId="0" sldId="266"/>
            <ac:spMk id="22" creationId="{00000000-0000-0000-0000-000000000000}"/>
          </ac:spMkLst>
        </pc:spChg>
        <pc:spChg chg="mod">
          <ac:chgData name="Ankit Pal" userId="e3d4cb0805b61600" providerId="LiveId" clId="{2CD4A8FB-B2B2-46BC-AA05-D6BC0A09BAF1}" dt="2023-07-18T12:54:21.394" v="204" actId="20577"/>
          <ac:spMkLst>
            <pc:docMk/>
            <pc:sldMk cId="0" sldId="266"/>
            <ac:spMk id="24" creationId="{00000000-0000-0000-0000-000000000000}"/>
          </ac:spMkLst>
        </pc:spChg>
      </pc:sldChg>
      <pc:sldChg chg="modSp mod">
        <pc:chgData name="Ankit Pal" userId="e3d4cb0805b61600" providerId="LiveId" clId="{2CD4A8FB-B2B2-46BC-AA05-D6BC0A09BAF1}" dt="2023-07-18T12:56:04.171" v="255" actId="20577"/>
        <pc:sldMkLst>
          <pc:docMk/>
          <pc:sldMk cId="0" sldId="267"/>
        </pc:sldMkLst>
        <pc:spChg chg="mod">
          <ac:chgData name="Ankit Pal" userId="e3d4cb0805b61600" providerId="LiveId" clId="{2CD4A8FB-B2B2-46BC-AA05-D6BC0A09BAF1}" dt="2023-07-18T12:55:08.908" v="219" actId="13926"/>
          <ac:spMkLst>
            <pc:docMk/>
            <pc:sldMk cId="0" sldId="267"/>
            <ac:spMk id="15" creationId="{00000000-0000-0000-0000-000000000000}"/>
          </ac:spMkLst>
        </pc:spChg>
        <pc:spChg chg="mod">
          <ac:chgData name="Ankit Pal" userId="e3d4cb0805b61600" providerId="LiveId" clId="{2CD4A8FB-B2B2-46BC-AA05-D6BC0A09BAF1}" dt="2023-07-18T12:55:41.508" v="245" actId="13926"/>
          <ac:spMkLst>
            <pc:docMk/>
            <pc:sldMk cId="0" sldId="267"/>
            <ac:spMk id="16" creationId="{00000000-0000-0000-0000-000000000000}"/>
          </ac:spMkLst>
        </pc:spChg>
        <pc:spChg chg="mod">
          <ac:chgData name="Ankit Pal" userId="e3d4cb0805b61600" providerId="LiveId" clId="{2CD4A8FB-B2B2-46BC-AA05-D6BC0A09BAF1}" dt="2023-07-18T12:56:04.171" v="255" actId="20577"/>
          <ac:spMkLst>
            <pc:docMk/>
            <pc:sldMk cId="0" sldId="267"/>
            <ac:spMk id="17" creationId="{00000000-0000-0000-0000-000000000000}"/>
          </ac:spMkLst>
        </pc:spChg>
      </pc:sldChg>
      <pc:sldChg chg="addSp delSp modSp mod">
        <pc:chgData name="Ankit Pal" userId="e3d4cb0805b61600" providerId="LiveId" clId="{2CD4A8FB-B2B2-46BC-AA05-D6BC0A09BAF1}" dt="2023-07-18T13:40:20.156" v="710"/>
        <pc:sldMkLst>
          <pc:docMk/>
          <pc:sldMk cId="0" sldId="268"/>
        </pc:sldMkLst>
        <pc:spChg chg="mod">
          <ac:chgData name="Ankit Pal" userId="e3d4cb0805b61600" providerId="LiveId" clId="{2CD4A8FB-B2B2-46BC-AA05-D6BC0A09BAF1}" dt="2023-07-18T13:39:52.505" v="701" actId="20577"/>
          <ac:spMkLst>
            <pc:docMk/>
            <pc:sldMk cId="0" sldId="268"/>
            <ac:spMk id="13" creationId="{00000000-0000-0000-0000-000000000000}"/>
          </ac:spMkLst>
        </pc:spChg>
        <pc:spChg chg="mod">
          <ac:chgData name="Ankit Pal" userId="e3d4cb0805b61600" providerId="LiveId" clId="{2CD4A8FB-B2B2-46BC-AA05-D6BC0A09BAF1}" dt="2023-07-18T13:39:56.247" v="702" actId="20577"/>
          <ac:spMkLst>
            <pc:docMk/>
            <pc:sldMk cId="0" sldId="268"/>
            <ac:spMk id="14" creationId="{00000000-0000-0000-0000-000000000000}"/>
          </ac:spMkLst>
        </pc:spChg>
        <pc:spChg chg="mod">
          <ac:chgData name="Ankit Pal" userId="e3d4cb0805b61600" providerId="LiveId" clId="{2CD4A8FB-B2B2-46BC-AA05-D6BC0A09BAF1}" dt="2023-07-18T13:39:59.212" v="703" actId="20577"/>
          <ac:spMkLst>
            <pc:docMk/>
            <pc:sldMk cId="0" sldId="268"/>
            <ac:spMk id="15" creationId="{00000000-0000-0000-0000-000000000000}"/>
          </ac:spMkLst>
        </pc:spChg>
        <pc:spChg chg="mod">
          <ac:chgData name="Ankit Pal" userId="e3d4cb0805b61600" providerId="LiveId" clId="{2CD4A8FB-B2B2-46BC-AA05-D6BC0A09BAF1}" dt="2023-07-18T13:40:02.339" v="704" actId="20577"/>
          <ac:spMkLst>
            <pc:docMk/>
            <pc:sldMk cId="0" sldId="268"/>
            <ac:spMk id="16" creationId="{00000000-0000-0000-0000-000000000000}"/>
          </ac:spMkLst>
        </pc:spChg>
        <pc:spChg chg="mod">
          <ac:chgData name="Ankit Pal" userId="e3d4cb0805b61600" providerId="LiveId" clId="{2CD4A8FB-B2B2-46BC-AA05-D6BC0A09BAF1}" dt="2023-07-18T13:40:05.792" v="705" actId="20577"/>
          <ac:spMkLst>
            <pc:docMk/>
            <pc:sldMk cId="0" sldId="268"/>
            <ac:spMk id="17" creationId="{00000000-0000-0000-0000-000000000000}"/>
          </ac:spMkLst>
        </pc:spChg>
        <pc:spChg chg="mod">
          <ac:chgData name="Ankit Pal" userId="e3d4cb0805b61600" providerId="LiveId" clId="{2CD4A8FB-B2B2-46BC-AA05-D6BC0A09BAF1}" dt="2023-07-18T13:40:09.057" v="706" actId="20577"/>
          <ac:spMkLst>
            <pc:docMk/>
            <pc:sldMk cId="0" sldId="268"/>
            <ac:spMk id="18" creationId="{00000000-0000-0000-0000-000000000000}"/>
          </ac:spMkLst>
        </pc:spChg>
        <pc:spChg chg="del mod">
          <ac:chgData name="Ankit Pal" userId="e3d4cb0805b61600" providerId="LiveId" clId="{2CD4A8FB-B2B2-46BC-AA05-D6BC0A09BAF1}" dt="2023-07-18T13:40:20.156" v="710"/>
          <ac:spMkLst>
            <pc:docMk/>
            <pc:sldMk cId="0" sldId="268"/>
            <ac:spMk id="21" creationId="{00000000-0000-0000-0000-000000000000}"/>
          </ac:spMkLst>
        </pc:spChg>
        <pc:picChg chg="add del mod">
          <ac:chgData name="Ankit Pal" userId="e3d4cb0805b61600" providerId="LiveId" clId="{2CD4A8FB-B2B2-46BC-AA05-D6BC0A09BAF1}" dt="2023-07-18T13:39:19.142" v="696" actId="21"/>
          <ac:picMkLst>
            <pc:docMk/>
            <pc:sldMk cId="0" sldId="268"/>
            <ac:picMk id="23" creationId="{59C0A01B-5007-7B08-CF50-0F7D05317526}"/>
          </ac:picMkLst>
        </pc:picChg>
        <pc:picChg chg="add mod">
          <ac:chgData name="Ankit Pal" userId="e3d4cb0805b61600" providerId="LiveId" clId="{2CD4A8FB-B2B2-46BC-AA05-D6BC0A09BAF1}" dt="2023-07-18T13:39:42.338" v="700" actId="14100"/>
          <ac:picMkLst>
            <pc:docMk/>
            <pc:sldMk cId="0" sldId="268"/>
            <ac:picMk id="25" creationId="{4814B13D-627C-6E96-D121-5CF0DD4E22F0}"/>
          </ac:picMkLst>
        </pc:picChg>
      </pc:sldChg>
      <pc:sldChg chg="addSp delSp modSp new mod">
        <pc:chgData name="Ankit Pal" userId="e3d4cb0805b61600" providerId="LiveId" clId="{2CD4A8FB-B2B2-46BC-AA05-D6BC0A09BAF1}" dt="2023-07-18T13:34:13.185" v="691" actId="11529"/>
        <pc:sldMkLst>
          <pc:docMk/>
          <pc:sldMk cId="740189575" sldId="272"/>
        </pc:sldMkLst>
        <pc:spChg chg="add mod">
          <ac:chgData name="Ankit Pal" userId="e3d4cb0805b61600" providerId="LiveId" clId="{2CD4A8FB-B2B2-46BC-AA05-D6BC0A09BAF1}" dt="2023-07-18T13:32:52.874" v="683" actId="14100"/>
          <ac:spMkLst>
            <pc:docMk/>
            <pc:sldMk cId="740189575" sldId="272"/>
            <ac:spMk id="2" creationId="{2DB1ADFF-4D7D-2631-3922-C3F1EBFEB6B9}"/>
          </ac:spMkLst>
        </pc:spChg>
        <pc:spChg chg="add mod">
          <ac:chgData name="Ankit Pal" userId="e3d4cb0805b61600" providerId="LiveId" clId="{2CD4A8FB-B2B2-46BC-AA05-D6BC0A09BAF1}" dt="2023-07-18T13:32:57.449" v="684" actId="14100"/>
          <ac:spMkLst>
            <pc:docMk/>
            <pc:sldMk cId="740189575" sldId="272"/>
            <ac:spMk id="3" creationId="{97B11D38-A4FC-E1FD-16D6-5F22A8679EFA}"/>
          </ac:spMkLst>
        </pc:spChg>
        <pc:spChg chg="add mod">
          <ac:chgData name="Ankit Pal" userId="e3d4cb0805b61600" providerId="LiveId" clId="{2CD4A8FB-B2B2-46BC-AA05-D6BC0A09BAF1}" dt="2023-07-18T13:33:01.546" v="685" actId="14100"/>
          <ac:spMkLst>
            <pc:docMk/>
            <pc:sldMk cId="740189575" sldId="272"/>
            <ac:spMk id="4" creationId="{D47736AE-D334-C1C5-3B0D-7353977D585A}"/>
          </ac:spMkLst>
        </pc:spChg>
        <pc:spChg chg="add mod">
          <ac:chgData name="Ankit Pal" userId="e3d4cb0805b61600" providerId="LiveId" clId="{2CD4A8FB-B2B2-46BC-AA05-D6BC0A09BAF1}" dt="2023-07-18T13:20:35.582" v="678" actId="14100"/>
          <ac:spMkLst>
            <pc:docMk/>
            <pc:sldMk cId="740189575" sldId="272"/>
            <ac:spMk id="5" creationId="{B26D44E0-DF0B-DE19-89F4-4FF60BCE0193}"/>
          </ac:spMkLst>
        </pc:spChg>
        <pc:spChg chg="add mod">
          <ac:chgData name="Ankit Pal" userId="e3d4cb0805b61600" providerId="LiveId" clId="{2CD4A8FB-B2B2-46BC-AA05-D6BC0A09BAF1}" dt="2023-07-18T13:18:14.159" v="666" actId="255"/>
          <ac:spMkLst>
            <pc:docMk/>
            <pc:sldMk cId="740189575" sldId="272"/>
            <ac:spMk id="6" creationId="{13A98E59-FFA7-0CF7-D844-24FB724D188B}"/>
          </ac:spMkLst>
        </pc:spChg>
        <pc:spChg chg="add mod">
          <ac:chgData name="Ankit Pal" userId="e3d4cb0805b61600" providerId="LiveId" clId="{2CD4A8FB-B2B2-46BC-AA05-D6BC0A09BAF1}" dt="2023-07-18T13:18:56.550" v="670" actId="1076"/>
          <ac:spMkLst>
            <pc:docMk/>
            <pc:sldMk cId="740189575" sldId="272"/>
            <ac:spMk id="7" creationId="{662D659D-059B-6123-017D-3FC42267CAFA}"/>
          </ac:spMkLst>
        </pc:spChg>
        <pc:spChg chg="add mod">
          <ac:chgData name="Ankit Pal" userId="e3d4cb0805b61600" providerId="LiveId" clId="{2CD4A8FB-B2B2-46BC-AA05-D6BC0A09BAF1}" dt="2023-07-18T13:20:58.190" v="679" actId="14100"/>
          <ac:spMkLst>
            <pc:docMk/>
            <pc:sldMk cId="740189575" sldId="272"/>
            <ac:spMk id="12" creationId="{9C8BA169-90D6-D9DA-5072-345BFDF4D228}"/>
          </ac:spMkLst>
        </pc:spChg>
        <pc:spChg chg="add mod">
          <ac:chgData name="Ankit Pal" userId="e3d4cb0805b61600" providerId="LiveId" clId="{2CD4A8FB-B2B2-46BC-AA05-D6BC0A09BAF1}" dt="2023-07-18T13:21:02.454" v="680" actId="14100"/>
          <ac:spMkLst>
            <pc:docMk/>
            <pc:sldMk cId="740189575" sldId="272"/>
            <ac:spMk id="13" creationId="{3684B2CE-8086-765F-7343-F40AFFEAC8AE}"/>
          </ac:spMkLst>
        </pc:spChg>
        <pc:spChg chg="add mod">
          <ac:chgData name="Ankit Pal" userId="e3d4cb0805b61600" providerId="LiveId" clId="{2CD4A8FB-B2B2-46BC-AA05-D6BC0A09BAF1}" dt="2023-07-18T13:18:50.765" v="669" actId="1076"/>
          <ac:spMkLst>
            <pc:docMk/>
            <pc:sldMk cId="740189575" sldId="272"/>
            <ac:spMk id="14" creationId="{2A2F8F85-9A4F-5425-EC9D-1504474AFDE6}"/>
          </ac:spMkLst>
        </pc:spChg>
        <pc:spChg chg="add mod">
          <ac:chgData name="Ankit Pal" userId="e3d4cb0805b61600" providerId="LiveId" clId="{2CD4A8FB-B2B2-46BC-AA05-D6BC0A09BAF1}" dt="2023-07-18T13:17:41.941" v="665" actId="1076"/>
          <ac:spMkLst>
            <pc:docMk/>
            <pc:sldMk cId="740189575" sldId="272"/>
            <ac:spMk id="15" creationId="{71A21ACC-1B3B-4308-9387-86202D76B5BD}"/>
          </ac:spMkLst>
        </pc:spChg>
        <pc:spChg chg="add mod">
          <ac:chgData name="Ankit Pal" userId="e3d4cb0805b61600" providerId="LiveId" clId="{2CD4A8FB-B2B2-46BC-AA05-D6BC0A09BAF1}" dt="2023-07-18T13:19:53.430" v="676" actId="1076"/>
          <ac:spMkLst>
            <pc:docMk/>
            <pc:sldMk cId="740189575" sldId="272"/>
            <ac:spMk id="16" creationId="{E272EFE5-38DA-74DB-8375-A2F1A2DBBF54}"/>
          </ac:spMkLst>
        </pc:spChg>
        <pc:spChg chg="add mod">
          <ac:chgData name="Ankit Pal" userId="e3d4cb0805b61600" providerId="LiveId" clId="{2CD4A8FB-B2B2-46BC-AA05-D6BC0A09BAF1}" dt="2023-07-18T13:33:27.856" v="687" actId="1076"/>
          <ac:spMkLst>
            <pc:docMk/>
            <pc:sldMk cId="740189575" sldId="272"/>
            <ac:spMk id="17" creationId="{8B0CDCAE-DA8E-E0CB-68D0-8C2F7FC3426C}"/>
          </ac:spMkLst>
        </pc:spChg>
        <pc:spChg chg="add mod">
          <ac:chgData name="Ankit Pal" userId="e3d4cb0805b61600" providerId="LiveId" clId="{2CD4A8FB-B2B2-46BC-AA05-D6BC0A09BAF1}" dt="2023-07-18T13:33:36.786" v="689" actId="1076"/>
          <ac:spMkLst>
            <pc:docMk/>
            <pc:sldMk cId="740189575" sldId="272"/>
            <ac:spMk id="18" creationId="{E46C74E6-2915-3FB1-9C6E-098BEA8BFA16}"/>
          </ac:spMkLst>
        </pc:spChg>
        <pc:spChg chg="add del">
          <ac:chgData name="Ankit Pal" userId="e3d4cb0805b61600" providerId="LiveId" clId="{2CD4A8FB-B2B2-46BC-AA05-D6BC0A09BAF1}" dt="2023-07-18T13:34:13.185" v="691" actId="11529"/>
          <ac:spMkLst>
            <pc:docMk/>
            <pc:sldMk cId="740189575" sldId="272"/>
            <ac:spMk id="19" creationId="{C98A3AF6-6C77-7CC1-1A0A-B75E039FE4C0}"/>
          </ac:spMkLst>
        </pc:spChg>
        <pc:cxnChg chg="add mod">
          <ac:chgData name="Ankit Pal" userId="e3d4cb0805b61600" providerId="LiveId" clId="{2CD4A8FB-B2B2-46BC-AA05-D6BC0A09BAF1}" dt="2023-07-18T13:14:39.480" v="572" actId="13822"/>
          <ac:cxnSpMkLst>
            <pc:docMk/>
            <pc:sldMk cId="740189575" sldId="272"/>
            <ac:cxnSpMk id="9" creationId="{1F0F90F4-CD58-3CEA-F230-FC4B1355C664}"/>
          </ac:cxnSpMkLst>
        </pc:cxnChg>
        <pc:cxnChg chg="add del mod">
          <ac:chgData name="Ankit Pal" userId="e3d4cb0805b61600" providerId="LiveId" clId="{2CD4A8FB-B2B2-46BC-AA05-D6BC0A09BAF1}" dt="2023-07-18T13:17:20.791" v="660" actId="21"/>
          <ac:cxnSpMkLst>
            <pc:docMk/>
            <pc:sldMk cId="740189575" sldId="272"/>
            <ac:cxnSpMk id="11" creationId="{07BD7A1E-A9A9-E160-8183-E8E59B12DECF}"/>
          </ac:cxnSpMkLst>
        </pc:cxn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pivotSource>
    <c:name>[just-degree-left.csv]Sheet3!PivotTable3</c:name>
    <c:fmtId val="5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2800" b="1" i="0" u="none" strike="noStrike" kern="1200" cap="all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800"/>
              <a:t>CITY WISE Count</a:t>
            </a:r>
            <a:r>
              <a:rPr lang="en-US" sz="2800" baseline="0"/>
              <a:t> of doctors</a:t>
            </a:r>
            <a:endParaRPr lang="en-US" sz="280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800" b="1" i="0" u="none" strike="noStrike" kern="1200" cap="all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10000"/>
              </a:prstClr>
            </a:outerShdw>
          </a:effectLst>
          <a:scene3d>
            <a:camera prst="orthographicFront"/>
            <a:lightRig rig="threePt" dir="t"/>
          </a:scene3d>
          <a:sp3d>
            <a:bevelT w="127000" h="127000"/>
            <a:bevelB w="127000" h="127000"/>
          </a:sp3d>
        </c:spPr>
        <c:marker>
          <c:symbol val="circle"/>
          <c:size val="6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spc="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10000"/>
              </a:prstClr>
            </a:outerShdw>
          </a:effectLst>
          <a:scene3d>
            <a:camera prst="orthographicFront"/>
            <a:lightRig rig="threePt" dir="t"/>
          </a:scene3d>
          <a:sp3d>
            <a:bevelT w="127000" h="127000"/>
            <a:bevelB w="127000" h="127000"/>
          </a:sp3d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spc="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xForSave val="1"/>
            </c:ext>
          </c:extLst>
        </c:dLbl>
      </c:pivotFmt>
      <c:pivotFmt>
        <c:idx val="2"/>
        <c:spPr>
          <a:solidFill>
            <a:schemeClr val="accent2"/>
          </a:solidFill>
          <a:ln>
            <a:noFill/>
          </a:ln>
          <a:effectLst>
            <a:outerShdw blurRad="88900" sx="102000" sy="102000" algn="ctr" rotWithShape="0">
              <a:prstClr val="black">
                <a:alpha val="10000"/>
              </a:prstClr>
            </a:outerShdw>
          </a:effectLst>
          <a:scene3d>
            <a:camera prst="orthographicFront"/>
            <a:lightRig rig="threePt" dir="t"/>
          </a:scene3d>
          <a:sp3d>
            <a:bevelT w="127000" h="127000"/>
            <a:bevelB w="127000" h="127000"/>
          </a:sp3d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spc="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xForSave val="1"/>
            </c:ext>
          </c:extLst>
        </c:dLbl>
      </c:pivotFmt>
      <c:pivotFmt>
        <c:idx val="3"/>
        <c:spPr>
          <a:solidFill>
            <a:schemeClr val="accent3"/>
          </a:solidFill>
          <a:ln>
            <a:noFill/>
          </a:ln>
          <a:effectLst>
            <a:outerShdw blurRad="88900" sx="102000" sy="102000" algn="ctr" rotWithShape="0">
              <a:prstClr val="black">
                <a:alpha val="10000"/>
              </a:prstClr>
            </a:outerShdw>
          </a:effectLst>
          <a:scene3d>
            <a:camera prst="orthographicFront"/>
            <a:lightRig rig="threePt" dir="t"/>
          </a:scene3d>
          <a:sp3d>
            <a:bevelT w="127000" h="127000"/>
            <a:bevelB w="127000" h="127000"/>
          </a:sp3d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spc="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xForSave val="1"/>
            </c:ext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10000"/>
              </a:prstClr>
            </a:outerShdw>
          </a:effectLst>
          <a:scene3d>
            <a:camera prst="orthographicFront"/>
            <a:lightRig rig="threePt" dir="t"/>
          </a:scene3d>
          <a:sp3d>
            <a:bevelT w="127000" h="127000"/>
            <a:bevelB w="127000" h="1270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spc="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10000"/>
              </a:prstClr>
            </a:outerShdw>
          </a:effectLst>
          <a:scene3d>
            <a:camera prst="orthographicFront"/>
            <a:lightRig rig="threePt" dir="t"/>
          </a:scene3d>
          <a:sp3d>
            <a:bevelT w="127000" h="127000"/>
            <a:bevelB w="127000" h="127000"/>
          </a:sp3d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spc="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10000"/>
              </a:prstClr>
            </a:outerShdw>
          </a:effectLst>
          <a:scene3d>
            <a:camera prst="orthographicFront"/>
            <a:lightRig rig="threePt" dir="t"/>
          </a:scene3d>
          <a:sp3d>
            <a:bevelT w="127000" h="127000"/>
            <a:bevelB w="127000" h="127000"/>
          </a:sp3d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spc="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10000"/>
              </a:prstClr>
            </a:outerShdw>
          </a:effectLst>
          <a:scene3d>
            <a:camera prst="orthographicFront"/>
            <a:lightRig rig="threePt" dir="t"/>
          </a:scene3d>
          <a:sp3d>
            <a:bevelT w="127000" h="127000"/>
            <a:bevelB w="127000" h="127000"/>
          </a:sp3d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spc="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10000"/>
              </a:prstClr>
            </a:outerShdw>
          </a:effectLst>
          <a:scene3d>
            <a:camera prst="orthographicFront"/>
            <a:lightRig rig="threePt" dir="t"/>
          </a:scene3d>
          <a:sp3d>
            <a:bevelT w="127000" h="127000"/>
            <a:bevelB w="127000" h="1270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spc="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10000"/>
              </a:prstClr>
            </a:outerShdw>
          </a:effectLst>
          <a:scene3d>
            <a:camera prst="orthographicFront"/>
            <a:lightRig rig="threePt" dir="t"/>
          </a:scene3d>
          <a:sp3d>
            <a:bevelT w="127000" h="127000"/>
            <a:bevelB w="127000" h="127000"/>
          </a:sp3d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spc="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10000"/>
              </a:prstClr>
            </a:outerShdw>
          </a:effectLst>
          <a:scene3d>
            <a:camera prst="orthographicFront"/>
            <a:lightRig rig="threePt" dir="t"/>
          </a:scene3d>
          <a:sp3d>
            <a:bevelT w="127000" h="127000"/>
            <a:bevelB w="127000" h="127000"/>
          </a:sp3d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spc="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10000"/>
              </a:prstClr>
            </a:outerShdw>
          </a:effectLst>
          <a:scene3d>
            <a:camera prst="orthographicFront"/>
            <a:lightRig rig="threePt" dir="t"/>
          </a:scene3d>
          <a:sp3d>
            <a:bevelT w="127000" h="127000"/>
            <a:bevelB w="127000" h="127000"/>
          </a:sp3d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spc="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Sheet3!$B$3</c:f>
              <c:strCache>
                <c:ptCount val="1"/>
                <c:pt idx="0">
                  <c:v>Total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1-FC06-4E24-B24F-45AF4549C345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3-FC06-4E24-B24F-45AF4549C345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5-FC06-4E24-B24F-45AF4549C345}"/>
              </c:ext>
            </c:extLst>
          </c:dPt>
          <c:dLbls>
            <c:dLbl>
              <c:idx val="0"/>
              <c:layout>
                <c:manualLayout>
                  <c:x val="-1.0536276751464822E-16"/>
                  <c:y val="-0.1532567049808429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80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FC06-4E24-B24F-45AF4549C345}"/>
                </c:ext>
              </c:extLst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800" b="1" i="0" u="none" strike="noStrike" kern="1200" spc="0" baseline="0">
                      <a:solidFill>
                        <a:schemeClr val="accent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3-FC06-4E24-B24F-45AF4549C345}"/>
                </c:ext>
              </c:extLst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800" b="1" i="0" u="none" strike="noStrike" kern="1200" spc="0" baseline="0">
                      <a:solidFill>
                        <a:schemeClr val="accent3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5-FC06-4E24-B24F-45AF4549C34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1" i="0" u="none" strike="noStrike" kern="1200" spc="0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1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Sheet3!$A$4:$A$7</c:f>
              <c:strCache>
                <c:ptCount val="3"/>
                <c:pt idx="0">
                  <c:v>Bangalore</c:v>
                </c:pt>
                <c:pt idx="1">
                  <c:v>Delhi</c:v>
                </c:pt>
                <c:pt idx="2">
                  <c:v>Mumbai</c:v>
                </c:pt>
              </c:strCache>
            </c:strRef>
          </c:cat>
          <c:val>
            <c:numRef>
              <c:f>Sheet3!$B$4:$B$7</c:f>
              <c:numCache>
                <c:formatCode>General</c:formatCode>
                <c:ptCount val="3"/>
                <c:pt idx="0">
                  <c:v>2342</c:v>
                </c:pt>
                <c:pt idx="1">
                  <c:v>1387</c:v>
                </c:pt>
                <c:pt idx="2">
                  <c:v>1006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FC06-4E24-B24F-45AF4549C345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  <c:extLst>
    <c:ext xmlns:c14="http://schemas.microsoft.com/office/drawing/2007/8/2/chart" uri="{781A3756-C4B2-4CAC-9D66-4F8BD8637D16}">
      <c14:pivotOptions>
        <c14:dropZoneFilter val="1"/>
        <c14:dropZoneData val="1"/>
        <c14:dropZoneSe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[just-degree-left.csv]Sheet1!PivotTable1</c:name>
    <c:fmtId val="9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1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r>
              <a:rPr lang="en-IN" sz="2400"/>
              <a:t>Number of Doctors by Speciality</a:t>
            </a:r>
            <a:endParaRPr lang="en-US" sz="2400"/>
          </a:p>
        </c:rich>
      </c:tx>
      <c:layout>
        <c:manualLayout>
          <c:xMode val="edge"/>
          <c:yMode val="edge"/>
          <c:x val="0.40233690631132452"/>
          <c:y val="1.546391752577319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1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gradFill rotWithShape="1">
            <a:gsLst>
              <a:gs pos="0">
                <a:schemeClr val="accent6">
                  <a:satMod val="103000"/>
                  <a:lumMod val="102000"/>
                  <a:tint val="94000"/>
                </a:schemeClr>
              </a:gs>
              <a:gs pos="50000">
                <a:schemeClr val="accent6">
                  <a:satMod val="110000"/>
                  <a:lumMod val="100000"/>
                  <a:shade val="100000"/>
                </a:schemeClr>
              </a:gs>
              <a:gs pos="100000">
                <a:schemeClr val="accent6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  <c:marker>
          <c:symbol val="circle"/>
          <c:size val="6"/>
          <c:spPr>
            <a:gradFill rotWithShape="1">
              <a:gsLst>
                <a:gs pos="0">
                  <a:schemeClr val="accent6">
                    <a:satMod val="103000"/>
                    <a:lumMod val="102000"/>
                    <a:tint val="94000"/>
                  </a:schemeClr>
                </a:gs>
                <a:gs pos="50000">
                  <a:schemeClr val="accent6">
                    <a:satMod val="110000"/>
                    <a:lumMod val="100000"/>
                    <a:shade val="100000"/>
                  </a:schemeClr>
                </a:gs>
                <a:gs pos="100000">
                  <a:schemeClr val="accent6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12700">
              <a:solidFill>
                <a:schemeClr val="lt2"/>
              </a:solidFill>
              <a:round/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gradFill rotWithShape="1">
            <a:gsLst>
              <a:gs pos="0">
                <a:schemeClr val="accent6">
                  <a:satMod val="103000"/>
                  <a:lumMod val="102000"/>
                  <a:tint val="94000"/>
                </a:schemeClr>
              </a:gs>
              <a:gs pos="50000">
                <a:schemeClr val="accent6">
                  <a:satMod val="110000"/>
                  <a:lumMod val="100000"/>
                  <a:shade val="100000"/>
                </a:schemeClr>
              </a:gs>
              <a:gs pos="100000">
                <a:schemeClr val="accent6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gradFill rotWithShape="1">
            <a:gsLst>
              <a:gs pos="0">
                <a:schemeClr val="accent6">
                  <a:satMod val="103000"/>
                  <a:lumMod val="102000"/>
                  <a:tint val="94000"/>
                </a:schemeClr>
              </a:gs>
              <a:gs pos="50000">
                <a:schemeClr val="accent6">
                  <a:satMod val="110000"/>
                  <a:lumMod val="100000"/>
                  <a:shade val="100000"/>
                </a:schemeClr>
              </a:gs>
              <a:gs pos="100000">
                <a:schemeClr val="accent6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4.910419855822077E-2"/>
          <c:y val="6.3702681494710089E-2"/>
          <c:w val="0.93697872060638343"/>
          <c:h val="0.7244356955380577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Sheet1!$B$3</c:f>
              <c:strCache>
                <c:ptCount val="1"/>
                <c:pt idx="0">
                  <c:v>Total</c:v>
                </c:pt>
              </c:strCache>
            </c:strRef>
          </c:tx>
          <c:spPr>
            <a:gradFill rotWithShape="1">
              <a:gsLst>
                <a:gs pos="0">
                  <a:schemeClr val="accent6">
                    <a:satMod val="103000"/>
                    <a:lumMod val="102000"/>
                    <a:tint val="94000"/>
                  </a:schemeClr>
                </a:gs>
                <a:gs pos="50000">
                  <a:schemeClr val="accent6">
                    <a:satMod val="110000"/>
                    <a:lumMod val="100000"/>
                    <a:shade val="100000"/>
                  </a:schemeClr>
                </a:gs>
                <a:gs pos="100000">
                  <a:schemeClr val="accent6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Sheet1!$A$4:$A$23</c:f>
              <c:strCache>
                <c:ptCount val="19"/>
                <c:pt idx="0">
                  <c:v>Bariatric</c:v>
                </c:pt>
                <c:pt idx="1">
                  <c:v>Cardiologist</c:v>
                </c:pt>
                <c:pt idx="2">
                  <c:v>Chiropractor</c:v>
                </c:pt>
                <c:pt idx="3">
                  <c:v>Dentist</c:v>
                </c:pt>
                <c:pt idx="4">
                  <c:v>Dermatologist</c:v>
                </c:pt>
                <c:pt idx="5">
                  <c:v>Dietitian</c:v>
                </c:pt>
                <c:pt idx="6">
                  <c:v>Gastroenterologist</c:v>
                </c:pt>
                <c:pt idx="7">
                  <c:v>Gynecologist</c:v>
                </c:pt>
                <c:pt idx="8">
                  <c:v>Infertility Specialist</c:v>
                </c:pt>
                <c:pt idx="9">
                  <c:v>Neurologist</c:v>
                </c:pt>
                <c:pt idx="10">
                  <c:v>Neurosurgeon</c:v>
                </c:pt>
                <c:pt idx="11">
                  <c:v>Ophthalmologist</c:v>
                </c:pt>
                <c:pt idx="12">
                  <c:v>Orthopedist</c:v>
                </c:pt>
                <c:pt idx="13">
                  <c:v>Pediatrician</c:v>
                </c:pt>
                <c:pt idx="14">
                  <c:v>Physiotherapist</c:v>
                </c:pt>
                <c:pt idx="15">
                  <c:v>Psychiatrist</c:v>
                </c:pt>
                <c:pt idx="16">
                  <c:v>Pulmonologist</c:v>
                </c:pt>
                <c:pt idx="17">
                  <c:v>Rheumatologists</c:v>
                </c:pt>
                <c:pt idx="18">
                  <c:v>Urologist</c:v>
                </c:pt>
              </c:strCache>
            </c:strRef>
          </c:cat>
          <c:val>
            <c:numRef>
              <c:f>Sheet1!$B$4:$B$23</c:f>
              <c:numCache>
                <c:formatCode>General</c:formatCode>
                <c:ptCount val="19"/>
                <c:pt idx="0">
                  <c:v>70</c:v>
                </c:pt>
                <c:pt idx="1">
                  <c:v>146</c:v>
                </c:pt>
                <c:pt idx="2">
                  <c:v>3</c:v>
                </c:pt>
                <c:pt idx="3">
                  <c:v>1328</c:v>
                </c:pt>
                <c:pt idx="4">
                  <c:v>293</c:v>
                </c:pt>
                <c:pt idx="5">
                  <c:v>100</c:v>
                </c:pt>
                <c:pt idx="6">
                  <c:v>112</c:v>
                </c:pt>
                <c:pt idx="7">
                  <c:v>754</c:v>
                </c:pt>
                <c:pt idx="8">
                  <c:v>316</c:v>
                </c:pt>
                <c:pt idx="9">
                  <c:v>88</c:v>
                </c:pt>
                <c:pt idx="10">
                  <c:v>88</c:v>
                </c:pt>
                <c:pt idx="11">
                  <c:v>218</c:v>
                </c:pt>
                <c:pt idx="12">
                  <c:v>392</c:v>
                </c:pt>
                <c:pt idx="13">
                  <c:v>393</c:v>
                </c:pt>
                <c:pt idx="14">
                  <c:v>63</c:v>
                </c:pt>
                <c:pt idx="15">
                  <c:v>117</c:v>
                </c:pt>
                <c:pt idx="16">
                  <c:v>85</c:v>
                </c:pt>
                <c:pt idx="17">
                  <c:v>36</c:v>
                </c:pt>
                <c:pt idx="18">
                  <c:v>133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EE5-4C8A-8125-00E64DE85ABC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316511488"/>
        <c:axId val="316509568"/>
      </c:barChart>
      <c:catAx>
        <c:axId val="3165114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16509568"/>
        <c:crosses val="autoZero"/>
        <c:auto val="1"/>
        <c:lblAlgn val="ctr"/>
        <c:lblOffset val="100"/>
        <c:noMultiLvlLbl val="0"/>
      </c:catAx>
      <c:valAx>
        <c:axId val="31650956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1651148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pivotSource>
    <c:name>[just-degree-left.csv]Sheet2!PivotTable2</c:name>
    <c:fmtId val="9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32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sz="3200"/>
              <a:t>Max,</a:t>
            </a:r>
            <a:r>
              <a:rPr lang="en-IN" sz="3200" baseline="0"/>
              <a:t> Min and Avg Price Comparision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32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Sheet2!$B$3</c:f>
              <c:strCache>
                <c:ptCount val="1"/>
                <c:pt idx="0">
                  <c:v>Max of consultation_fee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Sheet2!$A$4:$A$23</c:f>
              <c:strCache>
                <c:ptCount val="19"/>
                <c:pt idx="0">
                  <c:v>Bariatric</c:v>
                </c:pt>
                <c:pt idx="1">
                  <c:v>Cardiologist</c:v>
                </c:pt>
                <c:pt idx="2">
                  <c:v>Chiropractor</c:v>
                </c:pt>
                <c:pt idx="3">
                  <c:v>Dentist</c:v>
                </c:pt>
                <c:pt idx="4">
                  <c:v>Dermatologist</c:v>
                </c:pt>
                <c:pt idx="5">
                  <c:v>Dietitian</c:v>
                </c:pt>
                <c:pt idx="6">
                  <c:v>Gastroenterologist</c:v>
                </c:pt>
                <c:pt idx="7">
                  <c:v>Gynecologist</c:v>
                </c:pt>
                <c:pt idx="8">
                  <c:v>Infertility Specialist</c:v>
                </c:pt>
                <c:pt idx="9">
                  <c:v>Neurologist</c:v>
                </c:pt>
                <c:pt idx="10">
                  <c:v>Neurosurgeon</c:v>
                </c:pt>
                <c:pt idx="11">
                  <c:v>Ophthalmologist</c:v>
                </c:pt>
                <c:pt idx="12">
                  <c:v>Orthopedist</c:v>
                </c:pt>
                <c:pt idx="13">
                  <c:v>Pediatrician</c:v>
                </c:pt>
                <c:pt idx="14">
                  <c:v>Physiotherapist</c:v>
                </c:pt>
                <c:pt idx="15">
                  <c:v>Psychiatrist</c:v>
                </c:pt>
                <c:pt idx="16">
                  <c:v>Pulmonologist</c:v>
                </c:pt>
                <c:pt idx="17">
                  <c:v>Rheumatologists</c:v>
                </c:pt>
                <c:pt idx="18">
                  <c:v>Urologist</c:v>
                </c:pt>
              </c:strCache>
            </c:strRef>
          </c:cat>
          <c:val>
            <c:numRef>
              <c:f>Sheet2!$B$4:$B$23</c:f>
              <c:numCache>
                <c:formatCode>General</c:formatCode>
                <c:ptCount val="19"/>
                <c:pt idx="0">
                  <c:v>1500</c:v>
                </c:pt>
                <c:pt idx="1">
                  <c:v>1550</c:v>
                </c:pt>
                <c:pt idx="2">
                  <c:v>800</c:v>
                </c:pt>
                <c:pt idx="3">
                  <c:v>1500</c:v>
                </c:pt>
                <c:pt idx="4">
                  <c:v>1700</c:v>
                </c:pt>
                <c:pt idx="5">
                  <c:v>1500</c:v>
                </c:pt>
                <c:pt idx="6">
                  <c:v>1700</c:v>
                </c:pt>
                <c:pt idx="7">
                  <c:v>1750</c:v>
                </c:pt>
                <c:pt idx="8">
                  <c:v>1600</c:v>
                </c:pt>
                <c:pt idx="9">
                  <c:v>1700</c:v>
                </c:pt>
                <c:pt idx="10">
                  <c:v>1700</c:v>
                </c:pt>
                <c:pt idx="11">
                  <c:v>1500</c:v>
                </c:pt>
                <c:pt idx="12">
                  <c:v>1750</c:v>
                </c:pt>
                <c:pt idx="13">
                  <c:v>1750</c:v>
                </c:pt>
                <c:pt idx="14">
                  <c:v>1500</c:v>
                </c:pt>
                <c:pt idx="15">
                  <c:v>1700</c:v>
                </c:pt>
                <c:pt idx="16">
                  <c:v>1700</c:v>
                </c:pt>
                <c:pt idx="17">
                  <c:v>1500</c:v>
                </c:pt>
                <c:pt idx="18">
                  <c:v>1700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1BC-4423-B11F-18E805880A99}"/>
            </c:ext>
          </c:extLst>
        </c:ser>
        <c:ser>
          <c:idx val="1"/>
          <c:order val="1"/>
          <c:tx>
            <c:strRef>
              <c:f>Sheet2!$C$3</c:f>
              <c:strCache>
                <c:ptCount val="1"/>
                <c:pt idx="0">
                  <c:v>Min of consultation_fee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Sheet2!$A$4:$A$23</c:f>
              <c:strCache>
                <c:ptCount val="19"/>
                <c:pt idx="0">
                  <c:v>Bariatric</c:v>
                </c:pt>
                <c:pt idx="1">
                  <c:v>Cardiologist</c:v>
                </c:pt>
                <c:pt idx="2">
                  <c:v>Chiropractor</c:v>
                </c:pt>
                <c:pt idx="3">
                  <c:v>Dentist</c:v>
                </c:pt>
                <c:pt idx="4">
                  <c:v>Dermatologist</c:v>
                </c:pt>
                <c:pt idx="5">
                  <c:v>Dietitian</c:v>
                </c:pt>
                <c:pt idx="6">
                  <c:v>Gastroenterologist</c:v>
                </c:pt>
                <c:pt idx="7">
                  <c:v>Gynecologist</c:v>
                </c:pt>
                <c:pt idx="8">
                  <c:v>Infertility Specialist</c:v>
                </c:pt>
                <c:pt idx="9">
                  <c:v>Neurologist</c:v>
                </c:pt>
                <c:pt idx="10">
                  <c:v>Neurosurgeon</c:v>
                </c:pt>
                <c:pt idx="11">
                  <c:v>Ophthalmologist</c:v>
                </c:pt>
                <c:pt idx="12">
                  <c:v>Orthopedist</c:v>
                </c:pt>
                <c:pt idx="13">
                  <c:v>Pediatrician</c:v>
                </c:pt>
                <c:pt idx="14">
                  <c:v>Physiotherapist</c:v>
                </c:pt>
                <c:pt idx="15">
                  <c:v>Psychiatrist</c:v>
                </c:pt>
                <c:pt idx="16">
                  <c:v>Pulmonologist</c:v>
                </c:pt>
                <c:pt idx="17">
                  <c:v>Rheumatologists</c:v>
                </c:pt>
                <c:pt idx="18">
                  <c:v>Urologist</c:v>
                </c:pt>
              </c:strCache>
            </c:strRef>
          </c:cat>
          <c:val>
            <c:numRef>
              <c:f>Sheet2!$C$4:$C$23</c:f>
              <c:numCache>
                <c:formatCode>General</c:formatCode>
                <c:ptCount val="19"/>
                <c:pt idx="0">
                  <c:v>400</c:v>
                </c:pt>
                <c:pt idx="1">
                  <c:v>550</c:v>
                </c:pt>
                <c:pt idx="2">
                  <c:v>500</c:v>
                </c:pt>
                <c:pt idx="3">
                  <c:v>0</c:v>
                </c:pt>
                <c:pt idx="4">
                  <c:v>300</c:v>
                </c:pt>
                <c:pt idx="5">
                  <c:v>0</c:v>
                </c:pt>
                <c:pt idx="6">
                  <c:v>350</c:v>
                </c:pt>
                <c:pt idx="7">
                  <c:v>0</c:v>
                </c:pt>
                <c:pt idx="8">
                  <c:v>0</c:v>
                </c:pt>
                <c:pt idx="9">
                  <c:v>500</c:v>
                </c:pt>
                <c:pt idx="10">
                  <c:v>500</c:v>
                </c:pt>
                <c:pt idx="11">
                  <c:v>200</c:v>
                </c:pt>
                <c:pt idx="12">
                  <c:v>200</c:v>
                </c:pt>
                <c:pt idx="13">
                  <c:v>300</c:v>
                </c:pt>
                <c:pt idx="14">
                  <c:v>0</c:v>
                </c:pt>
                <c:pt idx="15">
                  <c:v>700</c:v>
                </c:pt>
                <c:pt idx="16">
                  <c:v>500</c:v>
                </c:pt>
                <c:pt idx="17">
                  <c:v>400</c:v>
                </c:pt>
                <c:pt idx="18">
                  <c:v>450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1BC-4423-B11F-18E805880A99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82"/>
        <c:axId val="316514368"/>
        <c:axId val="405829264"/>
      </c:barChart>
      <c:lineChart>
        <c:grouping val="standard"/>
        <c:varyColors val="0"/>
        <c:ser>
          <c:idx val="2"/>
          <c:order val="2"/>
          <c:tx>
            <c:strRef>
              <c:f>Sheet2!$D$3</c:f>
              <c:strCache>
                <c:ptCount val="1"/>
                <c:pt idx="0">
                  <c:v>Average of consultation_fee2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strRef>
              <c:f>Sheet2!$A$4:$A$23</c:f>
              <c:strCache>
                <c:ptCount val="19"/>
                <c:pt idx="0">
                  <c:v>Bariatric</c:v>
                </c:pt>
                <c:pt idx="1">
                  <c:v>Cardiologist</c:v>
                </c:pt>
                <c:pt idx="2">
                  <c:v>Chiropractor</c:v>
                </c:pt>
                <c:pt idx="3">
                  <c:v>Dentist</c:v>
                </c:pt>
                <c:pt idx="4">
                  <c:v>Dermatologist</c:v>
                </c:pt>
                <c:pt idx="5">
                  <c:v>Dietitian</c:v>
                </c:pt>
                <c:pt idx="6">
                  <c:v>Gastroenterologist</c:v>
                </c:pt>
                <c:pt idx="7">
                  <c:v>Gynecologist</c:v>
                </c:pt>
                <c:pt idx="8">
                  <c:v>Infertility Specialist</c:v>
                </c:pt>
                <c:pt idx="9">
                  <c:v>Neurologist</c:v>
                </c:pt>
                <c:pt idx="10">
                  <c:v>Neurosurgeon</c:v>
                </c:pt>
                <c:pt idx="11">
                  <c:v>Ophthalmologist</c:v>
                </c:pt>
                <c:pt idx="12">
                  <c:v>Orthopedist</c:v>
                </c:pt>
                <c:pt idx="13">
                  <c:v>Pediatrician</c:v>
                </c:pt>
                <c:pt idx="14">
                  <c:v>Physiotherapist</c:v>
                </c:pt>
                <c:pt idx="15">
                  <c:v>Psychiatrist</c:v>
                </c:pt>
                <c:pt idx="16">
                  <c:v>Pulmonologist</c:v>
                </c:pt>
                <c:pt idx="17">
                  <c:v>Rheumatologists</c:v>
                </c:pt>
                <c:pt idx="18">
                  <c:v>Urologist</c:v>
                </c:pt>
              </c:strCache>
            </c:strRef>
          </c:cat>
          <c:val>
            <c:numRef>
              <c:f>Sheet2!$D$4:$D$23</c:f>
              <c:numCache>
                <c:formatCode>General</c:formatCode>
                <c:ptCount val="19"/>
                <c:pt idx="0">
                  <c:v>910.7</c:v>
                </c:pt>
                <c:pt idx="1">
                  <c:v>996.57534246575347</c:v>
                </c:pt>
                <c:pt idx="2">
                  <c:v>666.66666666666663</c:v>
                </c:pt>
                <c:pt idx="3">
                  <c:v>461.27484939759034</c:v>
                </c:pt>
                <c:pt idx="4">
                  <c:v>841.56996587030721</c:v>
                </c:pt>
                <c:pt idx="5">
                  <c:v>789</c:v>
                </c:pt>
                <c:pt idx="6">
                  <c:v>986.25</c:v>
                </c:pt>
                <c:pt idx="7">
                  <c:v>832.67639257294434</c:v>
                </c:pt>
                <c:pt idx="8">
                  <c:v>817.68354430379748</c:v>
                </c:pt>
                <c:pt idx="9">
                  <c:v>1021.3636363636364</c:v>
                </c:pt>
                <c:pt idx="10">
                  <c:v>1021.3636363636364</c:v>
                </c:pt>
                <c:pt idx="11">
                  <c:v>746.87614678899081</c:v>
                </c:pt>
                <c:pt idx="12">
                  <c:v>849.01530612244903</c:v>
                </c:pt>
                <c:pt idx="13">
                  <c:v>901.37404580152668</c:v>
                </c:pt>
                <c:pt idx="14">
                  <c:v>561.11111111111109</c:v>
                </c:pt>
                <c:pt idx="15">
                  <c:v>1255.1282051282051</c:v>
                </c:pt>
                <c:pt idx="16">
                  <c:v>965.17647058823525</c:v>
                </c:pt>
                <c:pt idx="17">
                  <c:v>1000</c:v>
                </c:pt>
                <c:pt idx="18">
                  <c:v>925.93984962406012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61BC-4423-B11F-18E805880A99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316514368"/>
        <c:axId val="405829264"/>
      </c:lineChart>
      <c:catAx>
        <c:axId val="3165143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05829264"/>
        <c:crosses val="autoZero"/>
        <c:auto val="1"/>
        <c:lblAlgn val="ctr"/>
        <c:lblOffset val="100"/>
        <c:noMultiLvlLbl val="0"/>
      </c:catAx>
      <c:valAx>
        <c:axId val="4058292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1651436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[just-degree-left.csv]Sheet4!PivotTable4</c:name>
    <c:fmtId val="5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IN"/>
              <a:t>Average Years of Experience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gradFill rotWithShape="1">
            <a:gsLst>
              <a:gs pos="0">
                <a:schemeClr val="accent6">
                  <a:shade val="51000"/>
                  <a:satMod val="130000"/>
                </a:schemeClr>
              </a:gs>
              <a:gs pos="80000">
                <a:schemeClr val="accent6">
                  <a:shade val="93000"/>
                  <a:satMod val="130000"/>
                </a:schemeClr>
              </a:gs>
              <a:gs pos="100000">
                <a:schemeClr val="accent6">
                  <a:shade val="94000"/>
                  <a:satMod val="135000"/>
                </a:schemeClr>
              </a:gs>
            </a:gsLst>
            <a:lin ang="162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diamond"/>
          <c:size val="5"/>
          <c:spPr>
            <a:gradFill rotWithShape="1">
              <a:gsLst>
                <a:gs pos="0">
                  <a:schemeClr val="accent6">
                    <a:shade val="51000"/>
                    <a:satMod val="130000"/>
                  </a:schemeClr>
                </a:gs>
                <a:gs pos="80000">
                  <a:schemeClr val="accent6">
                    <a:shade val="93000"/>
                    <a:satMod val="130000"/>
                  </a:schemeClr>
                </a:gs>
                <a:gs pos="100000">
                  <a:schemeClr val="accent6">
                    <a:shade val="94000"/>
                    <a:satMod val="135000"/>
                  </a:schemeClr>
                </a:gs>
              </a:gsLst>
              <a:lin ang="16200000" scaled="0"/>
            </a:gradFill>
            <a:ln w="9525">
              <a:solidFill>
                <a:schemeClr val="accent6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gradFill rotWithShape="1">
            <a:gsLst>
              <a:gs pos="0">
                <a:schemeClr val="accent6">
                  <a:shade val="51000"/>
                  <a:satMod val="130000"/>
                </a:schemeClr>
              </a:gs>
              <a:gs pos="80000">
                <a:schemeClr val="accent6">
                  <a:shade val="93000"/>
                  <a:satMod val="130000"/>
                </a:schemeClr>
              </a:gs>
              <a:gs pos="100000">
                <a:schemeClr val="accent6">
                  <a:shade val="94000"/>
                  <a:satMod val="135000"/>
                </a:schemeClr>
              </a:gs>
            </a:gsLst>
            <a:lin ang="162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gradFill rotWithShape="1">
            <a:gsLst>
              <a:gs pos="0">
                <a:schemeClr val="accent6">
                  <a:shade val="51000"/>
                  <a:satMod val="130000"/>
                </a:schemeClr>
              </a:gs>
              <a:gs pos="80000">
                <a:schemeClr val="accent6">
                  <a:shade val="93000"/>
                  <a:satMod val="130000"/>
                </a:schemeClr>
              </a:gs>
              <a:gs pos="100000">
                <a:schemeClr val="accent6">
                  <a:shade val="94000"/>
                  <a:satMod val="135000"/>
                </a:schemeClr>
              </a:gs>
            </a:gsLst>
            <a:lin ang="162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Sheet4!$B$3</c:f>
              <c:strCache>
                <c:ptCount val="1"/>
                <c:pt idx="0">
                  <c:v>Total</c:v>
                </c:pt>
              </c:strCache>
            </c:strRef>
          </c:tx>
          <c:spPr>
            <a:gradFill rotWithShape="1">
              <a:gsLst>
                <a:gs pos="0">
                  <a:schemeClr val="accent6">
                    <a:shade val="51000"/>
                    <a:satMod val="130000"/>
                  </a:schemeClr>
                </a:gs>
                <a:gs pos="80000">
                  <a:schemeClr val="accent6">
                    <a:shade val="93000"/>
                    <a:satMod val="130000"/>
                  </a:schemeClr>
                </a:gs>
                <a:gs pos="100000">
                  <a:schemeClr val="accent6">
                    <a:shade val="94000"/>
                    <a:satMod val="135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Sheet4!$A$4:$A$23</c:f>
              <c:strCache>
                <c:ptCount val="19"/>
                <c:pt idx="0">
                  <c:v>Bariatric</c:v>
                </c:pt>
                <c:pt idx="1">
                  <c:v>Cardiologist</c:v>
                </c:pt>
                <c:pt idx="2">
                  <c:v>Chiropractor</c:v>
                </c:pt>
                <c:pt idx="3">
                  <c:v>Dentist</c:v>
                </c:pt>
                <c:pt idx="4">
                  <c:v>Dermatologist</c:v>
                </c:pt>
                <c:pt idx="5">
                  <c:v>Dietitian</c:v>
                </c:pt>
                <c:pt idx="6">
                  <c:v>Gastroenterologist</c:v>
                </c:pt>
                <c:pt idx="7">
                  <c:v>Gynecologist</c:v>
                </c:pt>
                <c:pt idx="8">
                  <c:v>Infertility Specialist</c:v>
                </c:pt>
                <c:pt idx="9">
                  <c:v>Neurologist</c:v>
                </c:pt>
                <c:pt idx="10">
                  <c:v>Neurosurgeon</c:v>
                </c:pt>
                <c:pt idx="11">
                  <c:v>Ophthalmologist</c:v>
                </c:pt>
                <c:pt idx="12">
                  <c:v>Orthopedist</c:v>
                </c:pt>
                <c:pt idx="13">
                  <c:v>Pediatrician</c:v>
                </c:pt>
                <c:pt idx="14">
                  <c:v>Physiotherapist</c:v>
                </c:pt>
                <c:pt idx="15">
                  <c:v>Psychiatrist</c:v>
                </c:pt>
                <c:pt idx="16">
                  <c:v>Pulmonologist</c:v>
                </c:pt>
                <c:pt idx="17">
                  <c:v>Rheumatologists</c:v>
                </c:pt>
                <c:pt idx="18">
                  <c:v>Urologist</c:v>
                </c:pt>
              </c:strCache>
            </c:strRef>
          </c:cat>
          <c:val>
            <c:numRef>
              <c:f>Sheet4!$B$4:$B$23</c:f>
              <c:numCache>
                <c:formatCode>General</c:formatCode>
                <c:ptCount val="19"/>
                <c:pt idx="0">
                  <c:v>24.414285714285715</c:v>
                </c:pt>
                <c:pt idx="1">
                  <c:v>21.616438356164384</c:v>
                </c:pt>
                <c:pt idx="2">
                  <c:v>8.3333333333333339</c:v>
                </c:pt>
                <c:pt idx="3">
                  <c:v>15.696536144578314</c:v>
                </c:pt>
                <c:pt idx="4">
                  <c:v>14.327645051194539</c:v>
                </c:pt>
                <c:pt idx="5">
                  <c:v>14.35</c:v>
                </c:pt>
                <c:pt idx="6">
                  <c:v>18.482142857142858</c:v>
                </c:pt>
                <c:pt idx="7">
                  <c:v>20.862068965517242</c:v>
                </c:pt>
                <c:pt idx="8">
                  <c:v>19.873417721518987</c:v>
                </c:pt>
                <c:pt idx="9">
                  <c:v>19.21590909090909</c:v>
                </c:pt>
                <c:pt idx="10">
                  <c:v>19.21590909090909</c:v>
                </c:pt>
                <c:pt idx="11">
                  <c:v>18.793577981651374</c:v>
                </c:pt>
                <c:pt idx="12">
                  <c:v>19.895408163265305</c:v>
                </c:pt>
                <c:pt idx="13">
                  <c:v>20.068702290076335</c:v>
                </c:pt>
                <c:pt idx="14">
                  <c:v>13.587301587301587</c:v>
                </c:pt>
                <c:pt idx="15">
                  <c:v>14.854700854700855</c:v>
                </c:pt>
                <c:pt idx="16">
                  <c:v>18.505882352941178</c:v>
                </c:pt>
                <c:pt idx="17">
                  <c:v>18.666666666666668</c:v>
                </c:pt>
                <c:pt idx="18">
                  <c:v>20.037593984962406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CB3-43C8-AC90-624C4765DD52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15"/>
        <c:overlap val="-20"/>
        <c:axId val="404397952"/>
        <c:axId val="404396032"/>
      </c:barChart>
      <c:catAx>
        <c:axId val="40439795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04396032"/>
        <c:crosses val="autoZero"/>
        <c:auto val="1"/>
        <c:lblAlgn val="ctr"/>
        <c:lblOffset val="100"/>
        <c:noMultiLvlLbl val="0"/>
      </c:catAx>
      <c:valAx>
        <c:axId val="40439603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043979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cs:styleClr val="auto"/>
    </cs:fontRef>
    <cs:defRPr sz="100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0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7">
  <cs:axisTitle>
    <cs:lnRef idx="0"/>
    <cs:fillRef idx="0"/>
    <cs:effectRef idx="0"/>
    <cs:fontRef idx="minor">
      <a:schemeClr val="tx2"/>
    </cs:fontRef>
    <cs:defRPr sz="900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2"/>
    </cs:fontRef>
    <cs:defRPr sz="900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  <a:lumOff val="2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900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160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900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900" kern="1200"/>
  </cs:valueAxis>
  <cs:wall>
    <cs:lnRef idx="0"/>
    <cs:fillRef idx="0"/>
    <cs:effectRef idx="0"/>
    <cs:fontRef idx="minor">
      <a:schemeClr val="tx2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22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ize="5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gi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svg"/><Relationship Id="rId7" Type="http://schemas.openxmlformats.org/officeDocument/2006/relationships/image" Target="../media/image9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jpeg"/><Relationship Id="rId5" Type="http://schemas.openxmlformats.org/officeDocument/2006/relationships/image" Target="../media/image7.sv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Relationship Id="rId9" Type="http://schemas.openxmlformats.org/officeDocument/2006/relationships/image" Target="../media/image19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sv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9144000" y="9239250"/>
            <a:ext cx="7589385" cy="0"/>
          </a:xfrm>
          <a:prstGeom prst="line">
            <a:avLst/>
          </a:prstGeom>
          <a:ln w="19050" cap="rnd">
            <a:solidFill>
              <a:srgbClr val="24376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 flipH="1">
            <a:off x="9510269" y="1655716"/>
            <a:ext cx="7749031" cy="7664497"/>
          </a:xfrm>
          <a:custGeom>
            <a:avLst/>
            <a:gdLst/>
            <a:ahLst/>
            <a:cxnLst/>
            <a:rect l="l" t="t" r="r" b="b"/>
            <a:pathLst>
              <a:path w="7749031" h="7664497">
                <a:moveTo>
                  <a:pt x="7749031" y="0"/>
                </a:moveTo>
                <a:lnTo>
                  <a:pt x="0" y="0"/>
                </a:lnTo>
                <a:lnTo>
                  <a:pt x="0" y="7664496"/>
                </a:lnTo>
                <a:lnTo>
                  <a:pt x="7749031" y="7664496"/>
                </a:lnTo>
                <a:lnTo>
                  <a:pt x="7749031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6094429" y="2106996"/>
            <a:ext cx="3748553" cy="2155418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194862" y="1958539"/>
            <a:ext cx="6406976" cy="45675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990"/>
              </a:lnSpc>
            </a:pPr>
            <a:r>
              <a:rPr lang="en-US" sz="10900" spc="-109">
                <a:solidFill>
                  <a:srgbClr val="3884FD"/>
                </a:solidFill>
                <a:latin typeface="Nunito 1 Bold"/>
              </a:rPr>
              <a:t>Doctor Fee Prediction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194862" y="7813162"/>
            <a:ext cx="6406976" cy="537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243762"/>
                </a:solidFill>
                <a:latin typeface="Nunito 1"/>
              </a:rPr>
              <a:t>Making it easy for everyone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81770" y="373993"/>
            <a:ext cx="3880910" cy="32017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66"/>
              </a:lnSpc>
            </a:pPr>
            <a:r>
              <a:rPr lang="en-US" sz="4606" spc="-46" dirty="0">
                <a:solidFill>
                  <a:srgbClr val="3884FD"/>
                </a:solidFill>
                <a:latin typeface="Nunito 1 Bold"/>
              </a:rPr>
              <a:t>Count of Doctors in different Specialties</a:t>
            </a:r>
          </a:p>
          <a:p>
            <a:pPr>
              <a:lnSpc>
                <a:spcPts val="5066"/>
              </a:lnSpc>
            </a:pPr>
            <a:endParaRPr lang="en-US" sz="4606" spc="-46" dirty="0">
              <a:solidFill>
                <a:srgbClr val="3884FD"/>
              </a:solidFill>
              <a:latin typeface="Nunito 1 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81770" y="4950261"/>
            <a:ext cx="3748780" cy="26617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13"/>
              </a:lnSpc>
            </a:pPr>
            <a:r>
              <a:rPr lang="en-US" sz="3193" spc="-31">
                <a:solidFill>
                  <a:srgbClr val="686868"/>
                </a:solidFill>
                <a:latin typeface="Nunito 1 Bold"/>
              </a:rPr>
              <a:t>Most number of doctors belongs to these 3 specialties</a:t>
            </a:r>
          </a:p>
          <a:p>
            <a:pPr>
              <a:lnSpc>
                <a:spcPts val="3513"/>
              </a:lnSpc>
            </a:pPr>
            <a:r>
              <a:rPr lang="en-US" sz="3193" spc="-31">
                <a:solidFill>
                  <a:srgbClr val="686868"/>
                </a:solidFill>
                <a:latin typeface="Nunito 1 Bold"/>
              </a:rPr>
              <a:t>• Dentist </a:t>
            </a:r>
          </a:p>
          <a:p>
            <a:pPr>
              <a:lnSpc>
                <a:spcPts val="3513"/>
              </a:lnSpc>
            </a:pPr>
            <a:r>
              <a:rPr lang="en-US" sz="3193" spc="-31">
                <a:solidFill>
                  <a:srgbClr val="686868"/>
                </a:solidFill>
                <a:latin typeface="Nunito 1 Bold"/>
              </a:rPr>
              <a:t>• Gynecologist</a:t>
            </a:r>
          </a:p>
          <a:p>
            <a:pPr>
              <a:lnSpc>
                <a:spcPts val="3513"/>
              </a:lnSpc>
            </a:pPr>
            <a:r>
              <a:rPr lang="en-US" sz="3193" spc="-31">
                <a:solidFill>
                  <a:srgbClr val="686868"/>
                </a:solidFill>
                <a:latin typeface="Nunito 1 Bold"/>
              </a:rPr>
              <a:t>•Pediatrician</a:t>
            </a: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C8D3BB8E-6302-BC9B-03AE-11124E000E9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00733144"/>
              </p:ext>
            </p:extLst>
          </p:nvPr>
        </p:nvGraphicFramePr>
        <p:xfrm>
          <a:off x="3943250" y="762000"/>
          <a:ext cx="13844320" cy="8763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96309" y="266700"/>
            <a:ext cx="17895381" cy="9451790"/>
          </a:xfrm>
          <a:custGeom>
            <a:avLst/>
            <a:gdLst/>
            <a:ahLst/>
            <a:cxnLst/>
            <a:rect l="l" t="t" r="r" b="b"/>
            <a:pathLst>
              <a:path w="17819181" h="10023290">
                <a:moveTo>
                  <a:pt x="0" y="0"/>
                </a:moveTo>
                <a:lnTo>
                  <a:pt x="17819182" y="0"/>
                </a:lnTo>
                <a:lnTo>
                  <a:pt x="17819182" y="10023289"/>
                </a:lnTo>
                <a:lnTo>
                  <a:pt x="0" y="100232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16101" b="-16101"/>
            </a:stretch>
          </a:blipFill>
        </p:spPr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FA1F9477-7635-CBEC-A886-A53DB6DA7A4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52521037"/>
              </p:ext>
            </p:extLst>
          </p:nvPr>
        </p:nvGraphicFramePr>
        <p:xfrm>
          <a:off x="1066800" y="158178"/>
          <a:ext cx="16078200" cy="826192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3CAA6B7-6076-03ED-CACB-CB5503EB58F6}"/>
              </a:ext>
            </a:extLst>
          </p:cNvPr>
          <p:cNvSpPr txBox="1"/>
          <p:nvPr/>
        </p:nvSpPr>
        <p:spPr>
          <a:xfrm>
            <a:off x="533400" y="337382"/>
            <a:ext cx="8153400" cy="7675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5066"/>
              </a:lnSpc>
            </a:pPr>
            <a:r>
              <a:rPr lang="en-US" sz="4800" spc="-46" dirty="0">
                <a:solidFill>
                  <a:srgbClr val="3884FD"/>
                </a:solidFill>
                <a:latin typeface="Nunito 1 Bold"/>
              </a:rPr>
              <a:t>Average Years of Experience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6772198B-0ADC-5E8B-F172-8FADBF62805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26399005"/>
              </p:ext>
            </p:extLst>
          </p:nvPr>
        </p:nvGraphicFramePr>
        <p:xfrm>
          <a:off x="3505200" y="1257300"/>
          <a:ext cx="14401800" cy="7772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3193907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673894" y="5143500"/>
            <a:ext cx="3351847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" name="AutoShape 3"/>
          <p:cNvSpPr/>
          <p:nvPr/>
        </p:nvSpPr>
        <p:spPr>
          <a:xfrm>
            <a:off x="4025742" y="5143500"/>
            <a:ext cx="3351847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" name="AutoShape 4"/>
          <p:cNvSpPr/>
          <p:nvPr/>
        </p:nvSpPr>
        <p:spPr>
          <a:xfrm>
            <a:off x="10729437" y="5162550"/>
            <a:ext cx="3351847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5" name="TextBox 5"/>
          <p:cNvSpPr txBox="1"/>
          <p:nvPr/>
        </p:nvSpPr>
        <p:spPr>
          <a:xfrm>
            <a:off x="209347" y="6172806"/>
            <a:ext cx="3351847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  <a:spcBef>
                <a:spcPct val="0"/>
              </a:spcBef>
            </a:pPr>
            <a:r>
              <a:rPr lang="en-US" sz="3200">
                <a:solidFill>
                  <a:srgbClr val="5271FF"/>
                </a:solidFill>
                <a:latin typeface="Nunito Sans Bold"/>
              </a:rPr>
              <a:t>Linear Regression</a:t>
            </a:r>
          </a:p>
        </p:txBody>
      </p:sp>
      <p:sp>
        <p:nvSpPr>
          <p:cNvPr id="6" name="AutoShape 6"/>
          <p:cNvSpPr/>
          <p:nvPr/>
        </p:nvSpPr>
        <p:spPr>
          <a:xfrm flipH="1">
            <a:off x="1047747" y="5124783"/>
            <a:ext cx="18327" cy="1047689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oval" w="lg" len="lg"/>
            <a:tailEnd type="oval" w="lg" len="lg"/>
          </a:ln>
        </p:spPr>
      </p:sp>
      <p:grpSp>
        <p:nvGrpSpPr>
          <p:cNvPr id="7" name="Group 7"/>
          <p:cNvGrpSpPr/>
          <p:nvPr/>
        </p:nvGrpSpPr>
        <p:grpSpPr>
          <a:xfrm>
            <a:off x="2349818" y="3650602"/>
            <a:ext cx="4551045" cy="1550048"/>
            <a:chOff x="0" y="0"/>
            <a:chExt cx="6068060" cy="2066731"/>
          </a:xfrm>
        </p:grpSpPr>
        <p:sp>
          <p:nvSpPr>
            <p:cNvPr id="8" name="TextBox 8"/>
            <p:cNvSpPr txBox="1"/>
            <p:nvPr/>
          </p:nvSpPr>
          <p:spPr>
            <a:xfrm>
              <a:off x="0" y="0"/>
              <a:ext cx="6068060" cy="647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84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5271FF"/>
                  </a:solidFill>
                  <a:latin typeface="Nunito Sans Bold"/>
                </a:rPr>
                <a:t>Decision Tree Regressor</a:t>
              </a:r>
            </a:p>
          </p:txBody>
        </p:sp>
        <p:sp>
          <p:nvSpPr>
            <p:cNvPr id="9" name="AutoShape 9"/>
            <p:cNvSpPr/>
            <p:nvPr/>
          </p:nvSpPr>
          <p:spPr>
            <a:xfrm flipH="1">
              <a:off x="3251600" y="669367"/>
              <a:ext cx="24436" cy="1396919"/>
            </a:xfrm>
            <a:prstGeom prst="line">
              <a:avLst/>
            </a:prstGeom>
            <a:ln w="50800" cap="flat">
              <a:solidFill>
                <a:srgbClr val="000000"/>
              </a:solidFill>
              <a:prstDash val="solid"/>
              <a:headEnd type="oval" w="lg" len="lg"/>
              <a:tailEnd type="oval" w="lg" len="lg"/>
            </a:ln>
          </p:spPr>
        </p:sp>
      </p:grpSp>
      <p:grpSp>
        <p:nvGrpSpPr>
          <p:cNvPr id="10" name="Group 10"/>
          <p:cNvGrpSpPr/>
          <p:nvPr/>
        </p:nvGrpSpPr>
        <p:grpSpPr>
          <a:xfrm>
            <a:off x="6384387" y="5162550"/>
            <a:ext cx="4873705" cy="1533525"/>
            <a:chOff x="0" y="0"/>
            <a:chExt cx="6498273" cy="2044700"/>
          </a:xfrm>
        </p:grpSpPr>
        <p:sp>
          <p:nvSpPr>
            <p:cNvPr id="11" name="AutoShape 11"/>
            <p:cNvSpPr/>
            <p:nvPr/>
          </p:nvSpPr>
          <p:spPr>
            <a:xfrm flipH="1">
              <a:off x="2828761" y="444"/>
              <a:ext cx="24436" cy="1396919"/>
            </a:xfrm>
            <a:prstGeom prst="line">
              <a:avLst/>
            </a:prstGeom>
            <a:ln w="50800" cap="flat">
              <a:solidFill>
                <a:srgbClr val="000000"/>
              </a:solidFill>
              <a:prstDash val="solid"/>
              <a:headEnd type="oval" w="lg" len="lg"/>
              <a:tailEnd type="oval" w="lg" len="lg"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1397000"/>
              <a:ext cx="6498273" cy="647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84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5271FF"/>
                  </a:solidFill>
                  <a:latin typeface="Nunito Sans Bold"/>
                </a:rPr>
                <a:t>Random Forest Regressor</a:t>
              </a:r>
            </a:p>
          </p:txBody>
        </p:sp>
      </p:grpSp>
      <p:sp>
        <p:nvSpPr>
          <p:cNvPr id="13" name="AutoShape 13"/>
          <p:cNvSpPr/>
          <p:nvPr/>
        </p:nvSpPr>
        <p:spPr>
          <a:xfrm flipH="1">
            <a:off x="15776255" y="5162883"/>
            <a:ext cx="18327" cy="1047689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oval" w="lg" len="lg"/>
            <a:tailEnd type="oval" w="lg" len="lg"/>
          </a:ln>
        </p:spPr>
      </p:sp>
      <p:grpSp>
        <p:nvGrpSpPr>
          <p:cNvPr id="14" name="Group 14"/>
          <p:cNvGrpSpPr/>
          <p:nvPr/>
        </p:nvGrpSpPr>
        <p:grpSpPr>
          <a:xfrm>
            <a:off x="9369539" y="3650602"/>
            <a:ext cx="5201603" cy="1550048"/>
            <a:chOff x="0" y="0"/>
            <a:chExt cx="6935470" cy="2066731"/>
          </a:xfrm>
        </p:grpSpPr>
        <p:sp>
          <p:nvSpPr>
            <p:cNvPr id="15" name="AutoShape 15"/>
            <p:cNvSpPr/>
            <p:nvPr/>
          </p:nvSpPr>
          <p:spPr>
            <a:xfrm flipH="1">
              <a:off x="3922156" y="669367"/>
              <a:ext cx="24436" cy="1396919"/>
            </a:xfrm>
            <a:prstGeom prst="line">
              <a:avLst/>
            </a:prstGeom>
            <a:ln w="50800" cap="flat">
              <a:solidFill>
                <a:srgbClr val="000000"/>
              </a:solidFill>
              <a:prstDash val="solid"/>
              <a:headEnd type="oval" w="lg" len="lg"/>
              <a:tailEnd type="oval" w="lg" len="lg"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0"/>
              <a:ext cx="6935470" cy="647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84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5271FF"/>
                  </a:solidFill>
                  <a:latin typeface="Nunito Sans Bold"/>
                </a:rPr>
                <a:t>GradientBoostingRegressor</a:t>
              </a:r>
            </a:p>
          </p:txBody>
        </p:sp>
      </p:grpSp>
      <p:sp>
        <p:nvSpPr>
          <p:cNvPr id="17" name="AutoShape 17"/>
          <p:cNvSpPr/>
          <p:nvPr/>
        </p:nvSpPr>
        <p:spPr>
          <a:xfrm>
            <a:off x="14081284" y="5181600"/>
            <a:ext cx="3351847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8" name="AutoShape 18"/>
          <p:cNvSpPr/>
          <p:nvPr/>
        </p:nvSpPr>
        <p:spPr>
          <a:xfrm>
            <a:off x="7377589" y="5162550"/>
            <a:ext cx="3351847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9" name="TextBox 19"/>
          <p:cNvSpPr txBox="1"/>
          <p:nvPr/>
        </p:nvSpPr>
        <p:spPr>
          <a:xfrm>
            <a:off x="12658994" y="6210906"/>
            <a:ext cx="5629006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  <a:spcBef>
                <a:spcPct val="0"/>
              </a:spcBef>
            </a:pPr>
            <a:r>
              <a:rPr lang="en-US" sz="3200">
                <a:solidFill>
                  <a:srgbClr val="5271FF"/>
                </a:solidFill>
                <a:latin typeface="Nunito Sans Bold"/>
              </a:rPr>
              <a:t>Support Vector Regression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34430" y="6696681"/>
            <a:ext cx="3701682" cy="1457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3200" dirty="0">
                <a:solidFill>
                  <a:srgbClr val="545454"/>
                </a:solidFill>
                <a:latin typeface="Nunito Sans Bold"/>
              </a:rPr>
              <a:t>MSE – 5.29e+26</a:t>
            </a:r>
          </a:p>
          <a:p>
            <a:pPr algn="ctr">
              <a:lnSpc>
                <a:spcPts val="3840"/>
              </a:lnSpc>
            </a:pPr>
            <a:r>
              <a:rPr lang="en-US" sz="3200" dirty="0">
                <a:solidFill>
                  <a:srgbClr val="545454"/>
                </a:solidFill>
                <a:latin typeface="Nunito Sans Bold"/>
              </a:rPr>
              <a:t>RMSE – 2.30e+13</a:t>
            </a:r>
          </a:p>
          <a:p>
            <a:pPr algn="ctr">
              <a:lnSpc>
                <a:spcPts val="3840"/>
              </a:lnSpc>
              <a:spcBef>
                <a:spcPct val="0"/>
              </a:spcBef>
            </a:pPr>
            <a:r>
              <a:rPr lang="en-US" sz="3200" dirty="0">
                <a:solidFill>
                  <a:srgbClr val="545454"/>
                </a:solidFill>
                <a:latin typeface="Nunito Sans Bold"/>
              </a:rPr>
              <a:t>r2_score = -4.7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2962687" y="2155177"/>
            <a:ext cx="3701682" cy="1457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3200" dirty="0">
                <a:solidFill>
                  <a:srgbClr val="545454"/>
                </a:solidFill>
                <a:latin typeface="Nunito Sans Bold"/>
              </a:rPr>
              <a:t>MSE = 71364.452</a:t>
            </a:r>
          </a:p>
          <a:p>
            <a:pPr algn="ctr">
              <a:lnSpc>
                <a:spcPts val="3840"/>
              </a:lnSpc>
            </a:pPr>
            <a:r>
              <a:rPr lang="en-US" sz="3200" dirty="0">
                <a:solidFill>
                  <a:srgbClr val="545454"/>
                </a:solidFill>
                <a:latin typeface="Nunito Sans Bold"/>
              </a:rPr>
              <a:t>RMSE = 267.1412</a:t>
            </a:r>
          </a:p>
          <a:p>
            <a:pPr algn="ctr">
              <a:lnSpc>
                <a:spcPts val="3840"/>
              </a:lnSpc>
              <a:spcBef>
                <a:spcPct val="0"/>
              </a:spcBef>
            </a:pPr>
            <a:r>
              <a:rPr lang="en-US" sz="3200" dirty="0">
                <a:solidFill>
                  <a:srgbClr val="545454"/>
                </a:solidFill>
                <a:latin typeface="Nunito Sans Bold"/>
              </a:rPr>
              <a:t>r2_score = 0.358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6664370" y="6696075"/>
            <a:ext cx="3701682" cy="1457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3200" dirty="0">
                <a:solidFill>
                  <a:srgbClr val="545454"/>
                </a:solidFill>
                <a:latin typeface="Nunito Sans Bold"/>
              </a:rPr>
              <a:t>MSE = 39502.89</a:t>
            </a:r>
          </a:p>
          <a:p>
            <a:pPr algn="ctr">
              <a:lnSpc>
                <a:spcPts val="3840"/>
              </a:lnSpc>
            </a:pPr>
            <a:r>
              <a:rPr lang="en-US" sz="3200" dirty="0">
                <a:solidFill>
                  <a:srgbClr val="545454"/>
                </a:solidFill>
                <a:latin typeface="Nunito Sans Bold"/>
              </a:rPr>
              <a:t>RMSE = 198.75</a:t>
            </a:r>
          </a:p>
          <a:p>
            <a:pPr algn="ctr">
              <a:lnSpc>
                <a:spcPts val="3840"/>
              </a:lnSpc>
              <a:spcBef>
                <a:spcPct val="0"/>
              </a:spcBef>
            </a:pPr>
            <a:r>
              <a:rPr lang="en-US" sz="3200" dirty="0">
                <a:solidFill>
                  <a:srgbClr val="545454"/>
                </a:solidFill>
                <a:highlight>
                  <a:srgbClr val="FFFF00"/>
                </a:highlight>
                <a:latin typeface="Nunito Sans Bold"/>
              </a:rPr>
              <a:t>r2_score = 0.64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0554519" y="2193277"/>
            <a:ext cx="3701682" cy="1457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3200" dirty="0">
                <a:solidFill>
                  <a:srgbClr val="545454"/>
                </a:solidFill>
                <a:latin typeface="Nunito Sans Bold"/>
              </a:rPr>
              <a:t>MSE - 45822.6929</a:t>
            </a:r>
          </a:p>
          <a:p>
            <a:pPr algn="ctr">
              <a:lnSpc>
                <a:spcPts val="3840"/>
              </a:lnSpc>
            </a:pPr>
            <a:r>
              <a:rPr lang="en-US" sz="3200" dirty="0">
                <a:solidFill>
                  <a:srgbClr val="545454"/>
                </a:solidFill>
                <a:latin typeface="Nunito Sans Bold"/>
              </a:rPr>
              <a:t>RMSE - 214.0623</a:t>
            </a:r>
          </a:p>
          <a:p>
            <a:pPr algn="ctr">
              <a:lnSpc>
                <a:spcPts val="3840"/>
              </a:lnSpc>
              <a:spcBef>
                <a:spcPct val="0"/>
              </a:spcBef>
            </a:pPr>
            <a:r>
              <a:rPr lang="en-US" sz="3200" dirty="0">
                <a:solidFill>
                  <a:srgbClr val="545454"/>
                </a:solidFill>
                <a:latin typeface="Nunito Sans Bold"/>
              </a:rPr>
              <a:t>r2_score - 0.5928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3934577" y="6696681"/>
            <a:ext cx="3701682" cy="1457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3200" dirty="0">
                <a:solidFill>
                  <a:srgbClr val="545454"/>
                </a:solidFill>
                <a:latin typeface="Nunito Sans Bold"/>
              </a:rPr>
              <a:t>MSE = 89208.35</a:t>
            </a:r>
          </a:p>
          <a:p>
            <a:pPr algn="ctr">
              <a:lnSpc>
                <a:spcPts val="3840"/>
              </a:lnSpc>
            </a:pPr>
            <a:r>
              <a:rPr lang="en-US" sz="3200" dirty="0">
                <a:solidFill>
                  <a:srgbClr val="545454"/>
                </a:solidFill>
                <a:latin typeface="Nunito Sans Bold"/>
              </a:rPr>
              <a:t>RMSE = 298.67</a:t>
            </a:r>
          </a:p>
          <a:p>
            <a:pPr algn="ctr">
              <a:lnSpc>
                <a:spcPts val="3840"/>
              </a:lnSpc>
              <a:spcBef>
                <a:spcPct val="0"/>
              </a:spcBef>
            </a:pPr>
            <a:r>
              <a:rPr lang="en-US" sz="3200" dirty="0">
                <a:solidFill>
                  <a:srgbClr val="545454"/>
                </a:solidFill>
                <a:latin typeface="Nunito Sans Bold"/>
              </a:rPr>
              <a:t>r2_score = 0.207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209347" y="212077"/>
            <a:ext cx="4026456" cy="9252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79"/>
              </a:lnSpc>
              <a:spcBef>
                <a:spcPct val="0"/>
              </a:spcBef>
            </a:pPr>
            <a:r>
              <a:rPr lang="en-US" sz="4800" dirty="0">
                <a:solidFill>
                  <a:srgbClr val="3884FD"/>
                </a:solidFill>
                <a:latin typeface="Nunito Sans Bold"/>
              </a:rPr>
              <a:t>ML Models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559874" y="5387262"/>
            <a:ext cx="3351847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" name="AutoShape 3"/>
          <p:cNvSpPr/>
          <p:nvPr/>
        </p:nvSpPr>
        <p:spPr>
          <a:xfrm flipH="1">
            <a:off x="2690750" y="5387595"/>
            <a:ext cx="18327" cy="1047689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oval" w="lg" len="lg"/>
            <a:tailEnd type="oval" w="lg" len="lg"/>
          </a:ln>
        </p:spPr>
      </p:sp>
      <p:sp>
        <p:nvSpPr>
          <p:cNvPr id="4" name="TextBox 4"/>
          <p:cNvSpPr txBox="1"/>
          <p:nvPr/>
        </p:nvSpPr>
        <p:spPr>
          <a:xfrm>
            <a:off x="1028700" y="6359418"/>
            <a:ext cx="3286006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  <a:spcBef>
                <a:spcPct val="0"/>
              </a:spcBef>
            </a:pPr>
            <a:r>
              <a:rPr lang="en-US" sz="3200" dirty="0">
                <a:solidFill>
                  <a:srgbClr val="5271FF"/>
                </a:solidFill>
                <a:latin typeface="Nunito Sans Bold"/>
              </a:rPr>
              <a:t>Ridge Regression</a:t>
            </a:r>
          </a:p>
        </p:txBody>
      </p:sp>
      <p:sp>
        <p:nvSpPr>
          <p:cNvPr id="5" name="AutoShape 5"/>
          <p:cNvSpPr/>
          <p:nvPr/>
        </p:nvSpPr>
        <p:spPr>
          <a:xfrm flipH="1">
            <a:off x="6432467" y="4377339"/>
            <a:ext cx="18327" cy="1047689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oval" w="lg" len="lg"/>
            <a:tailEnd type="oval" w="lg" len="lg"/>
          </a:ln>
        </p:spPr>
      </p:sp>
      <p:sp>
        <p:nvSpPr>
          <p:cNvPr id="6" name="TextBox 6"/>
          <p:cNvSpPr txBox="1"/>
          <p:nvPr/>
        </p:nvSpPr>
        <p:spPr>
          <a:xfrm>
            <a:off x="4836185" y="3834082"/>
            <a:ext cx="3267313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  <a:spcBef>
                <a:spcPct val="0"/>
              </a:spcBef>
            </a:pPr>
            <a:r>
              <a:rPr lang="en-US" sz="3200">
                <a:solidFill>
                  <a:srgbClr val="5271FF"/>
                </a:solidFill>
                <a:latin typeface="Nunito Sans Bold"/>
              </a:rPr>
              <a:t>Lasso Regression</a:t>
            </a:r>
          </a:p>
        </p:txBody>
      </p:sp>
      <p:sp>
        <p:nvSpPr>
          <p:cNvPr id="7" name="AutoShape 7"/>
          <p:cNvSpPr/>
          <p:nvPr/>
        </p:nvSpPr>
        <p:spPr>
          <a:xfrm flipV="1">
            <a:off x="3911809" y="5387262"/>
            <a:ext cx="4191603" cy="1905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8" name="AutoShape 8"/>
          <p:cNvSpPr/>
          <p:nvPr/>
        </p:nvSpPr>
        <p:spPr>
          <a:xfrm>
            <a:off x="8103324" y="5368212"/>
            <a:ext cx="3351847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9" name="AutoShape 9"/>
          <p:cNvSpPr/>
          <p:nvPr/>
        </p:nvSpPr>
        <p:spPr>
          <a:xfrm>
            <a:off x="11455172" y="5349162"/>
            <a:ext cx="3351847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0" name="AutoShape 10"/>
          <p:cNvSpPr/>
          <p:nvPr/>
        </p:nvSpPr>
        <p:spPr>
          <a:xfrm flipH="1">
            <a:off x="10317689" y="5311395"/>
            <a:ext cx="18327" cy="1047689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oval" w="lg" len="lg"/>
            <a:tailEnd type="oval" w="lg" len="lg"/>
          </a:ln>
        </p:spPr>
      </p:sp>
      <p:sp>
        <p:nvSpPr>
          <p:cNvPr id="11" name="TextBox 11"/>
          <p:cNvSpPr txBox="1"/>
          <p:nvPr/>
        </p:nvSpPr>
        <p:spPr>
          <a:xfrm>
            <a:off x="8721406" y="6359418"/>
            <a:ext cx="3267313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  <a:spcBef>
                <a:spcPct val="0"/>
              </a:spcBef>
            </a:pPr>
            <a:r>
              <a:rPr lang="en-US" sz="3200">
                <a:solidFill>
                  <a:srgbClr val="5271FF"/>
                </a:solidFill>
                <a:latin typeface="Nunito Sans Bold"/>
              </a:rPr>
              <a:t>XGBoost model</a:t>
            </a:r>
          </a:p>
        </p:txBody>
      </p:sp>
      <p:sp>
        <p:nvSpPr>
          <p:cNvPr id="12" name="AutoShape 12"/>
          <p:cNvSpPr/>
          <p:nvPr/>
        </p:nvSpPr>
        <p:spPr>
          <a:xfrm flipH="1">
            <a:off x="13892253" y="4301140"/>
            <a:ext cx="18327" cy="1047689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oval" w="lg" len="lg"/>
            <a:tailEnd type="oval" w="lg" len="lg"/>
          </a:ln>
        </p:spPr>
      </p:sp>
      <p:sp>
        <p:nvSpPr>
          <p:cNvPr id="13" name="TextBox 13"/>
          <p:cNvSpPr txBox="1"/>
          <p:nvPr/>
        </p:nvSpPr>
        <p:spPr>
          <a:xfrm>
            <a:off x="11455172" y="3757882"/>
            <a:ext cx="4628131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  <a:spcBef>
                <a:spcPct val="0"/>
              </a:spcBef>
            </a:pPr>
            <a:r>
              <a:rPr lang="en-US" sz="3200">
                <a:solidFill>
                  <a:srgbClr val="5271FF"/>
                </a:solidFill>
                <a:latin typeface="Nunito Sans Bold"/>
              </a:rPr>
              <a:t>AdaBoost Regressor</a:t>
            </a:r>
          </a:p>
        </p:txBody>
      </p:sp>
      <p:sp>
        <p:nvSpPr>
          <p:cNvPr id="14" name="AutoShape 14"/>
          <p:cNvSpPr/>
          <p:nvPr/>
        </p:nvSpPr>
        <p:spPr>
          <a:xfrm>
            <a:off x="14807019" y="5330112"/>
            <a:ext cx="3351847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5" name="TextBox 15"/>
          <p:cNvSpPr txBox="1"/>
          <p:nvPr/>
        </p:nvSpPr>
        <p:spPr>
          <a:xfrm>
            <a:off x="771621" y="7388390"/>
            <a:ext cx="3701682" cy="14632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3200" dirty="0">
                <a:solidFill>
                  <a:srgbClr val="545454"/>
                </a:solidFill>
                <a:latin typeface="Nunito Sans Bold"/>
              </a:rPr>
              <a:t>MSE - 43908.5765</a:t>
            </a:r>
          </a:p>
          <a:p>
            <a:pPr algn="ctr">
              <a:lnSpc>
                <a:spcPts val="3840"/>
              </a:lnSpc>
            </a:pPr>
            <a:r>
              <a:rPr lang="en-US" sz="3200" dirty="0">
                <a:solidFill>
                  <a:srgbClr val="545454"/>
                </a:solidFill>
                <a:latin typeface="Nunito Sans Bold"/>
              </a:rPr>
              <a:t>RMSE – 209.54 </a:t>
            </a:r>
            <a:r>
              <a:rPr lang="en-US" sz="3200" dirty="0">
                <a:solidFill>
                  <a:srgbClr val="545454"/>
                </a:solidFill>
                <a:highlight>
                  <a:srgbClr val="FFFF00"/>
                </a:highlight>
                <a:latin typeface="Nunito Sans Bold"/>
              </a:rPr>
              <a:t>r2_score - 0.6098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619000" y="2300557"/>
            <a:ext cx="3701682" cy="1943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3200" dirty="0">
                <a:solidFill>
                  <a:srgbClr val="545454"/>
                </a:solidFill>
                <a:latin typeface="Nunito Sans Bold"/>
              </a:rPr>
              <a:t>MSE - 42620.89</a:t>
            </a:r>
          </a:p>
          <a:p>
            <a:pPr algn="ctr">
              <a:lnSpc>
                <a:spcPts val="3840"/>
              </a:lnSpc>
            </a:pPr>
            <a:r>
              <a:rPr lang="en-US" sz="3200" dirty="0">
                <a:solidFill>
                  <a:srgbClr val="545454"/>
                </a:solidFill>
                <a:latin typeface="Nunito Sans Bold"/>
              </a:rPr>
              <a:t>RMSE – 206.44</a:t>
            </a:r>
          </a:p>
          <a:p>
            <a:pPr algn="ctr">
              <a:lnSpc>
                <a:spcPts val="3840"/>
              </a:lnSpc>
            </a:pPr>
            <a:r>
              <a:rPr lang="en-US" sz="3200" dirty="0">
                <a:solidFill>
                  <a:srgbClr val="545454"/>
                </a:solidFill>
                <a:highlight>
                  <a:srgbClr val="FFFF00"/>
                </a:highlight>
                <a:latin typeface="Nunito Sans Bold"/>
              </a:rPr>
              <a:t>r2_score - 0.621</a:t>
            </a:r>
          </a:p>
          <a:p>
            <a:pPr algn="ctr">
              <a:lnSpc>
                <a:spcPts val="3840"/>
              </a:lnSpc>
              <a:spcBef>
                <a:spcPct val="0"/>
              </a:spcBef>
            </a:pPr>
            <a:endParaRPr lang="en-US" sz="3200" dirty="0">
              <a:solidFill>
                <a:srgbClr val="545454"/>
              </a:solidFill>
              <a:latin typeface="Nunito Sans Bold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8320682" y="6845193"/>
            <a:ext cx="3701682" cy="1457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3200" dirty="0">
                <a:solidFill>
                  <a:srgbClr val="545454"/>
                </a:solidFill>
                <a:latin typeface="Nunito Sans Bold"/>
              </a:rPr>
              <a:t>MSE – 53626.03</a:t>
            </a:r>
          </a:p>
          <a:p>
            <a:pPr algn="ctr">
              <a:lnSpc>
                <a:spcPts val="3840"/>
              </a:lnSpc>
            </a:pPr>
            <a:r>
              <a:rPr lang="en-US" sz="3200" dirty="0">
                <a:solidFill>
                  <a:srgbClr val="545454"/>
                </a:solidFill>
                <a:latin typeface="Nunito Sans Bold"/>
              </a:rPr>
              <a:t>RMSE - 231.5697</a:t>
            </a:r>
          </a:p>
          <a:p>
            <a:pPr algn="ctr">
              <a:lnSpc>
                <a:spcPts val="3840"/>
              </a:lnSpc>
              <a:spcBef>
                <a:spcPct val="0"/>
              </a:spcBef>
            </a:pPr>
            <a:r>
              <a:rPr lang="en-US" sz="3200" dirty="0">
                <a:solidFill>
                  <a:srgbClr val="545454"/>
                </a:solidFill>
                <a:latin typeface="Nunito Sans Bold"/>
              </a:rPr>
              <a:t>r2_score - 0.5235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022365" y="2281507"/>
            <a:ext cx="3701682" cy="1943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3200">
                <a:solidFill>
                  <a:srgbClr val="545454"/>
                </a:solidFill>
                <a:latin typeface="Nunito Sans Bold"/>
              </a:rPr>
              <a:t>MSE - 64304.594</a:t>
            </a:r>
          </a:p>
          <a:p>
            <a:pPr algn="ctr">
              <a:lnSpc>
                <a:spcPts val="3840"/>
              </a:lnSpc>
            </a:pPr>
            <a:r>
              <a:rPr lang="en-US" sz="3200">
                <a:solidFill>
                  <a:srgbClr val="545454"/>
                </a:solidFill>
                <a:latin typeface="Nunito Sans Bold"/>
              </a:rPr>
              <a:t>RMSE - 253.5835</a:t>
            </a:r>
          </a:p>
          <a:p>
            <a:pPr algn="ctr">
              <a:lnSpc>
                <a:spcPts val="3840"/>
              </a:lnSpc>
            </a:pPr>
            <a:r>
              <a:rPr lang="en-US" sz="3200">
                <a:solidFill>
                  <a:srgbClr val="545454"/>
                </a:solidFill>
                <a:latin typeface="Nunito Sans Bold"/>
              </a:rPr>
              <a:t>r2_score - 0.42865</a:t>
            </a:r>
          </a:p>
          <a:p>
            <a:pPr algn="ctr">
              <a:lnSpc>
                <a:spcPts val="3840"/>
              </a:lnSpc>
              <a:spcBef>
                <a:spcPct val="0"/>
              </a:spcBef>
            </a:pPr>
            <a:endParaRPr lang="en-US" sz="3200">
              <a:solidFill>
                <a:srgbClr val="545454"/>
              </a:solidFill>
              <a:latin typeface="Nunito Sans Bold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361747" y="364477"/>
            <a:ext cx="4026456" cy="971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79"/>
              </a:lnSpc>
              <a:spcBef>
                <a:spcPct val="0"/>
              </a:spcBef>
            </a:pPr>
            <a:r>
              <a:rPr lang="en-US" sz="6399">
                <a:solidFill>
                  <a:srgbClr val="3884FD"/>
                </a:solidFill>
                <a:latin typeface="Nunito Sans Bold"/>
              </a:rPr>
              <a:t>ML Models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DB1ADFF-4D7D-2631-3922-C3F1EBFEB6B9}"/>
              </a:ext>
            </a:extLst>
          </p:cNvPr>
          <p:cNvSpPr/>
          <p:nvPr/>
        </p:nvSpPr>
        <p:spPr>
          <a:xfrm>
            <a:off x="952501" y="800100"/>
            <a:ext cx="3898900" cy="217804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4400" dirty="0"/>
              <a:t>Training Data Set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7B11D38-A4FC-E1FD-16D6-5F22A8679EFA}"/>
              </a:ext>
            </a:extLst>
          </p:cNvPr>
          <p:cNvSpPr/>
          <p:nvPr/>
        </p:nvSpPr>
        <p:spPr>
          <a:xfrm>
            <a:off x="7029449" y="768351"/>
            <a:ext cx="3810000" cy="21780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4400" dirty="0"/>
              <a:t>Model Selection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47736AE-D334-C1C5-3B0D-7353977D585A}"/>
              </a:ext>
            </a:extLst>
          </p:cNvPr>
          <p:cNvSpPr/>
          <p:nvPr/>
        </p:nvSpPr>
        <p:spPr>
          <a:xfrm>
            <a:off x="13080999" y="768350"/>
            <a:ext cx="3797299" cy="22415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4000" dirty="0"/>
              <a:t>Hyperparameter tuning using GridSearchCV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26D44E0-DF0B-DE19-89F4-4FF60BCE0193}"/>
              </a:ext>
            </a:extLst>
          </p:cNvPr>
          <p:cNvSpPr/>
          <p:nvPr/>
        </p:nvSpPr>
        <p:spPr>
          <a:xfrm>
            <a:off x="965201" y="4114800"/>
            <a:ext cx="3886200" cy="19050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4000" dirty="0"/>
              <a:t>RandomForest With optimized Hyperparameters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3A98E59-FFA7-0CF7-D844-24FB724D188B}"/>
              </a:ext>
            </a:extLst>
          </p:cNvPr>
          <p:cNvSpPr/>
          <p:nvPr/>
        </p:nvSpPr>
        <p:spPr>
          <a:xfrm>
            <a:off x="7054849" y="4146550"/>
            <a:ext cx="3886200" cy="19050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4000" dirty="0"/>
              <a:t>Lasso With optimized Hyperparameters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62D659D-059B-6123-017D-3FC42267CAFA}"/>
              </a:ext>
            </a:extLst>
          </p:cNvPr>
          <p:cNvSpPr/>
          <p:nvPr/>
        </p:nvSpPr>
        <p:spPr>
          <a:xfrm>
            <a:off x="12915897" y="4089400"/>
            <a:ext cx="3962402" cy="20193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4000" dirty="0"/>
              <a:t>Ridge With optimized Hyperparameters</a:t>
            </a:r>
          </a:p>
          <a:p>
            <a:pPr algn="ctr"/>
            <a:endParaRPr lang="en-IN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0F90F4-CD58-3CEA-F230-FC4B1355C664}"/>
              </a:ext>
            </a:extLst>
          </p:cNvPr>
          <p:cNvCxnSpPr/>
          <p:nvPr/>
        </p:nvCxnSpPr>
        <p:spPr>
          <a:xfrm>
            <a:off x="952501" y="7124700"/>
            <a:ext cx="1626869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Arrow: Down 11">
            <a:extLst>
              <a:ext uri="{FF2B5EF4-FFF2-40B4-BE49-F238E27FC236}">
                <a16:creationId xmlns:a16="http://schemas.microsoft.com/office/drawing/2014/main" id="{9C8BA169-90D6-D9DA-5072-345BFDF4D228}"/>
              </a:ext>
            </a:extLst>
          </p:cNvPr>
          <p:cNvSpPr/>
          <p:nvPr/>
        </p:nvSpPr>
        <p:spPr>
          <a:xfrm>
            <a:off x="2730499" y="6051551"/>
            <a:ext cx="406402" cy="107314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3684B2CE-8086-765F-7343-F40AFFEAC8AE}"/>
              </a:ext>
            </a:extLst>
          </p:cNvPr>
          <p:cNvSpPr/>
          <p:nvPr/>
        </p:nvSpPr>
        <p:spPr>
          <a:xfrm>
            <a:off x="8591547" y="6102348"/>
            <a:ext cx="406402" cy="100965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accent5"/>
              </a:solidFill>
              <a:highlight>
                <a:srgbClr val="FF0000"/>
              </a:highlight>
            </a:endParaRPr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2A2F8F85-9A4F-5425-EC9D-1504474AFDE6}"/>
              </a:ext>
            </a:extLst>
          </p:cNvPr>
          <p:cNvSpPr/>
          <p:nvPr/>
        </p:nvSpPr>
        <p:spPr>
          <a:xfrm>
            <a:off x="14858998" y="6140449"/>
            <a:ext cx="406402" cy="100965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Arrow: Down 14">
            <a:extLst>
              <a:ext uri="{FF2B5EF4-FFF2-40B4-BE49-F238E27FC236}">
                <a16:creationId xmlns:a16="http://schemas.microsoft.com/office/drawing/2014/main" id="{71A21ACC-1B3B-4308-9387-86202D76B5BD}"/>
              </a:ext>
            </a:extLst>
          </p:cNvPr>
          <p:cNvSpPr/>
          <p:nvPr/>
        </p:nvSpPr>
        <p:spPr>
          <a:xfrm>
            <a:off x="8591547" y="7188200"/>
            <a:ext cx="406402" cy="952499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272EFE5-38DA-74DB-8375-A2F1A2DBBF54}"/>
              </a:ext>
            </a:extLst>
          </p:cNvPr>
          <p:cNvSpPr/>
          <p:nvPr/>
        </p:nvSpPr>
        <p:spPr>
          <a:xfrm>
            <a:off x="2959101" y="8197848"/>
            <a:ext cx="12039600" cy="106679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4400" dirty="0"/>
              <a:t>Final Ensembled Model (using Weighted voting)</a:t>
            </a: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8B0CDCAE-DA8E-E0CB-68D0-8C2F7FC3426C}"/>
              </a:ext>
            </a:extLst>
          </p:cNvPr>
          <p:cNvSpPr/>
          <p:nvPr/>
        </p:nvSpPr>
        <p:spPr>
          <a:xfrm>
            <a:off x="4851401" y="1660532"/>
            <a:ext cx="2178048" cy="38098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E46C74E6-2915-3FB1-9C6E-098BEA8BFA16}"/>
              </a:ext>
            </a:extLst>
          </p:cNvPr>
          <p:cNvSpPr/>
          <p:nvPr/>
        </p:nvSpPr>
        <p:spPr>
          <a:xfrm>
            <a:off x="10871200" y="1660532"/>
            <a:ext cx="2178048" cy="38098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401895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618643" y="1369872"/>
            <a:ext cx="2350766" cy="7883666"/>
          </a:xfrm>
          <a:custGeom>
            <a:avLst/>
            <a:gdLst/>
            <a:ahLst/>
            <a:cxnLst/>
            <a:rect l="l" t="t" r="r" b="b"/>
            <a:pathLst>
              <a:path w="2350766" h="7883666">
                <a:moveTo>
                  <a:pt x="0" y="0"/>
                </a:moveTo>
                <a:lnTo>
                  <a:pt x="2350766" y="0"/>
                </a:lnTo>
                <a:lnTo>
                  <a:pt x="2350766" y="7883666"/>
                </a:lnTo>
                <a:lnTo>
                  <a:pt x="0" y="78836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969390" y="133350"/>
            <a:ext cx="3398996" cy="895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99"/>
              </a:lnSpc>
              <a:spcBef>
                <a:spcPct val="0"/>
              </a:spcBef>
            </a:pPr>
            <a:r>
              <a:rPr lang="en-US" sz="5999">
                <a:solidFill>
                  <a:srgbClr val="3884FD"/>
                </a:solidFill>
                <a:latin typeface="Nunito Sans Bold"/>
              </a:rPr>
              <a:t>RESULTS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0" y="1379428"/>
            <a:ext cx="9144000" cy="1409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20"/>
              </a:lnSpc>
              <a:spcBef>
                <a:spcPct val="0"/>
              </a:spcBef>
            </a:pPr>
            <a:r>
              <a:rPr lang="en-US" sz="3100">
                <a:solidFill>
                  <a:srgbClr val="243762"/>
                </a:solidFill>
                <a:latin typeface="Nunito Sans Bold"/>
              </a:rPr>
              <a:t>The results were demonstrated in a MVC model. The features are entered and the selling price is calculated.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657560" y="2960790"/>
            <a:ext cx="2623661" cy="590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99"/>
              </a:lnSpc>
              <a:spcBef>
                <a:spcPct val="0"/>
              </a:spcBef>
            </a:pPr>
            <a:r>
              <a:rPr lang="en-US" sz="3999">
                <a:solidFill>
                  <a:srgbClr val="3884FD"/>
                </a:solidFill>
                <a:latin typeface="Nunito Sans Bold"/>
              </a:rPr>
              <a:t>FEATURES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275118" y="3713265"/>
            <a:ext cx="7791731" cy="3630127"/>
            <a:chOff x="0" y="0"/>
            <a:chExt cx="10388975" cy="4840169"/>
          </a:xfrm>
        </p:grpSpPr>
        <p:sp>
          <p:nvSpPr>
            <p:cNvPr id="7" name="TextBox 7"/>
            <p:cNvSpPr txBox="1"/>
            <p:nvPr/>
          </p:nvSpPr>
          <p:spPr>
            <a:xfrm>
              <a:off x="194945" y="9525"/>
              <a:ext cx="4780746" cy="5706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79"/>
                </a:lnSpc>
                <a:spcBef>
                  <a:spcPct val="0"/>
                </a:spcBef>
              </a:pPr>
              <a:r>
                <a:rPr lang="en-US" sz="2899">
                  <a:solidFill>
                    <a:srgbClr val="243762"/>
                  </a:solidFill>
                  <a:latin typeface="Nunito Sans Bold"/>
                </a:rPr>
                <a:t>speciality_of_doctor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94945" y="929986"/>
              <a:ext cx="2935697" cy="5706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79"/>
                </a:lnSpc>
                <a:spcBef>
                  <a:spcPct val="0"/>
                </a:spcBef>
              </a:pPr>
              <a:r>
                <a:rPr lang="en-US" sz="2899">
                  <a:solidFill>
                    <a:srgbClr val="243762"/>
                  </a:solidFill>
                  <a:latin typeface="Nunito Sans Bold"/>
                </a:rPr>
                <a:t> degree_type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35727" y="1791027"/>
              <a:ext cx="4780745" cy="5706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79"/>
                </a:lnSpc>
                <a:spcBef>
                  <a:spcPct val="0"/>
                </a:spcBef>
              </a:pPr>
              <a:r>
                <a:rPr lang="en-US" sz="2899">
                  <a:solidFill>
                    <a:srgbClr val="243762"/>
                  </a:solidFill>
                  <a:latin typeface="Nunito Sans Bold"/>
                </a:rPr>
                <a:t>year_of_experiance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160738" y="2647715"/>
              <a:ext cx="1210777" cy="5706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79"/>
                </a:lnSpc>
                <a:spcBef>
                  <a:spcPct val="0"/>
                </a:spcBef>
              </a:pPr>
              <a:r>
                <a:rPr lang="en-US" sz="2899">
                  <a:solidFill>
                    <a:srgbClr val="243762"/>
                  </a:solidFill>
                  <a:latin typeface="Nunito Sans Bold"/>
                </a:rPr>
                <a:t>city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97245" y="3445480"/>
              <a:ext cx="2548540" cy="5706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79"/>
                </a:lnSpc>
                <a:spcBef>
                  <a:spcPct val="0"/>
                </a:spcBef>
              </a:pPr>
              <a:r>
                <a:rPr lang="en-US" sz="2899">
                  <a:solidFill>
                    <a:srgbClr val="243762"/>
                  </a:solidFill>
                  <a:latin typeface="Nunito Sans Bold"/>
                </a:rPr>
                <a:t>dp_score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4248823"/>
              <a:ext cx="1532252" cy="5706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79"/>
                </a:lnSpc>
                <a:spcBef>
                  <a:spcPct val="0"/>
                </a:spcBef>
              </a:pPr>
              <a:r>
                <a:rPr lang="en-US" sz="2899">
                  <a:solidFill>
                    <a:srgbClr val="243762"/>
                  </a:solidFill>
                  <a:latin typeface="Nunito Sans Bold"/>
                </a:rPr>
                <a:t>npv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5970864" y="0"/>
              <a:ext cx="4418111" cy="5813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73"/>
                </a:lnSpc>
                <a:spcBef>
                  <a:spcPct val="0"/>
                </a:spcBef>
              </a:pPr>
              <a:endParaRPr lang="en-US" sz="2811" dirty="0">
                <a:solidFill>
                  <a:srgbClr val="000000"/>
                </a:solidFill>
                <a:latin typeface="Nunito Sans Bold"/>
              </a:endParaRP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5970864" y="856047"/>
              <a:ext cx="4418111" cy="5813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73"/>
                </a:lnSpc>
                <a:spcBef>
                  <a:spcPct val="0"/>
                </a:spcBef>
              </a:pPr>
              <a:endParaRPr lang="en-US" sz="2811" dirty="0">
                <a:solidFill>
                  <a:srgbClr val="000000"/>
                </a:solidFill>
                <a:latin typeface="Nunito Sans Bold"/>
              </a:endParaRP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5970864" y="1712092"/>
              <a:ext cx="4418111" cy="5813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73"/>
                </a:lnSpc>
                <a:spcBef>
                  <a:spcPct val="0"/>
                </a:spcBef>
              </a:pPr>
              <a:endParaRPr lang="en-US" sz="2811" dirty="0">
                <a:solidFill>
                  <a:srgbClr val="000000"/>
                </a:solidFill>
                <a:latin typeface="Nunito Sans Bold"/>
              </a:endParaRP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5970864" y="2568137"/>
              <a:ext cx="4418111" cy="5813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73"/>
                </a:lnSpc>
                <a:spcBef>
                  <a:spcPct val="0"/>
                </a:spcBef>
              </a:pPr>
              <a:endParaRPr lang="en-US" sz="2811" dirty="0">
                <a:solidFill>
                  <a:srgbClr val="000000"/>
                </a:solidFill>
                <a:latin typeface="Nunito Sans Bold"/>
              </a:endParaRP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5970864" y="3399683"/>
              <a:ext cx="4418111" cy="5813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73"/>
                </a:lnSpc>
                <a:spcBef>
                  <a:spcPct val="0"/>
                </a:spcBef>
              </a:pPr>
              <a:endParaRPr lang="en-US" sz="2811" dirty="0">
                <a:solidFill>
                  <a:srgbClr val="000000"/>
                </a:solidFill>
                <a:latin typeface="Nunito Sans Bold"/>
              </a:endParaRP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5970864" y="4258813"/>
              <a:ext cx="4418111" cy="5813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73"/>
                </a:lnSpc>
                <a:spcBef>
                  <a:spcPct val="0"/>
                </a:spcBef>
              </a:pPr>
              <a:endParaRPr lang="en-US" sz="2811" dirty="0">
                <a:solidFill>
                  <a:srgbClr val="000000"/>
                </a:solidFill>
                <a:latin typeface="Nunito Sans Bold"/>
              </a:endParaRPr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275118" y="7894253"/>
            <a:ext cx="6297695" cy="990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60"/>
              </a:lnSpc>
              <a:spcBef>
                <a:spcPct val="0"/>
              </a:spcBef>
            </a:pPr>
            <a:r>
              <a:rPr lang="en-US" sz="3300">
                <a:solidFill>
                  <a:srgbClr val="3884FD"/>
                </a:solidFill>
                <a:latin typeface="Nunito Sans Bold"/>
              </a:rPr>
              <a:t>PREDICTED CONSULTATION FEE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437957" y="9010650"/>
            <a:ext cx="4443412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60"/>
              </a:lnSpc>
              <a:spcBef>
                <a:spcPct val="0"/>
              </a:spcBef>
            </a:pPr>
            <a:r>
              <a:rPr lang="en-US" sz="3300">
                <a:solidFill>
                  <a:srgbClr val="243762"/>
                </a:solidFill>
                <a:latin typeface="Nunito Sans Bold"/>
              </a:rPr>
              <a:t>The predicted price is </a:t>
            </a:r>
            <a:r>
              <a:rPr lang="en-US" sz="3300">
                <a:solidFill>
                  <a:srgbClr val="3884FD"/>
                </a:solidFill>
                <a:latin typeface="Nunito Sans Bold"/>
              </a:rPr>
              <a:t>-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4814B13D-627C-6E96-D121-5CF0DD4E22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01222" y="1028700"/>
            <a:ext cx="5620534" cy="8224838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729755" y="1478918"/>
            <a:ext cx="10828489" cy="7329165"/>
            <a:chOff x="0" y="0"/>
            <a:chExt cx="14437985" cy="9772219"/>
          </a:xfrm>
        </p:grpSpPr>
        <p:sp>
          <p:nvSpPr>
            <p:cNvPr id="3" name="TextBox 3"/>
            <p:cNvSpPr txBox="1"/>
            <p:nvPr/>
          </p:nvSpPr>
          <p:spPr>
            <a:xfrm rot="-592460">
              <a:off x="321423" y="1551946"/>
              <a:ext cx="13634597" cy="41250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455"/>
                </a:lnSpc>
                <a:spcBef>
                  <a:spcPct val="0"/>
                </a:spcBef>
              </a:pPr>
              <a:r>
                <a:rPr lang="en-US" sz="22455">
                  <a:solidFill>
                    <a:srgbClr val="3884FD"/>
                  </a:solidFill>
                  <a:latin typeface="Bukhari Script Bold"/>
                </a:rPr>
                <a:t>Thank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 rot="-515361">
              <a:off x="1792625" y="5132967"/>
              <a:ext cx="12434519" cy="37318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210"/>
                </a:lnSpc>
                <a:spcBef>
                  <a:spcPct val="0"/>
                </a:spcBef>
              </a:pPr>
              <a:r>
                <a:rPr lang="en-US" sz="20210">
                  <a:solidFill>
                    <a:srgbClr val="3884FD"/>
                  </a:solidFill>
                  <a:latin typeface="Bukhari Script Bold"/>
                </a:rPr>
                <a:t>you!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84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8576109"/>
            <a:ext cx="5950690" cy="0"/>
          </a:xfrm>
          <a:prstGeom prst="line">
            <a:avLst/>
          </a:prstGeom>
          <a:ln w="19050" cap="rnd">
            <a:solidFill>
              <a:srgbClr val="24376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>
            <a:off x="1590623" y="3743844"/>
            <a:ext cx="2126772" cy="4853630"/>
          </a:xfrm>
          <a:custGeom>
            <a:avLst/>
            <a:gdLst/>
            <a:ahLst/>
            <a:cxnLst/>
            <a:rect l="l" t="t" r="r" b="b"/>
            <a:pathLst>
              <a:path w="2126772" h="4853630">
                <a:moveTo>
                  <a:pt x="0" y="0"/>
                </a:moveTo>
                <a:lnTo>
                  <a:pt x="2126773" y="0"/>
                </a:lnTo>
                <a:lnTo>
                  <a:pt x="2126773" y="4853630"/>
                </a:lnTo>
                <a:lnTo>
                  <a:pt x="0" y="48536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2867387" y="5994278"/>
            <a:ext cx="2266588" cy="2883022"/>
          </a:xfrm>
          <a:custGeom>
            <a:avLst/>
            <a:gdLst/>
            <a:ahLst/>
            <a:cxnLst/>
            <a:rect l="l" t="t" r="r" b="b"/>
            <a:pathLst>
              <a:path w="2266588" h="2883022">
                <a:moveTo>
                  <a:pt x="0" y="0"/>
                </a:moveTo>
                <a:lnTo>
                  <a:pt x="2266588" y="0"/>
                </a:lnTo>
                <a:lnTo>
                  <a:pt x="2266588" y="2883022"/>
                </a:lnTo>
                <a:lnTo>
                  <a:pt x="0" y="288302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r="-83403" b="-31867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4752157" y="6358075"/>
            <a:ext cx="1685892" cy="2599686"/>
          </a:xfrm>
          <a:custGeom>
            <a:avLst/>
            <a:gdLst/>
            <a:ahLst/>
            <a:cxnLst/>
            <a:rect l="l" t="t" r="r" b="b"/>
            <a:pathLst>
              <a:path w="1685892" h="2599686">
                <a:moveTo>
                  <a:pt x="0" y="0"/>
                </a:moveTo>
                <a:lnTo>
                  <a:pt x="1685893" y="0"/>
                </a:lnTo>
                <a:lnTo>
                  <a:pt x="1685893" y="2599686"/>
                </a:lnTo>
                <a:lnTo>
                  <a:pt x="0" y="25996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120419" t="-30726"/>
            </a:stretch>
          </a:blipFill>
        </p:spPr>
      </p: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0479153" y="2804288"/>
            <a:ext cx="2009131" cy="2009131"/>
            <a:chOff x="0" y="0"/>
            <a:chExt cx="6350000" cy="6350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00" cy="6351270"/>
            </a:xfrm>
            <a:custGeom>
              <a:avLst/>
              <a:gdLst/>
              <a:ahLst/>
              <a:cxnLst/>
              <a:rect l="l" t="t" r="r" b="b"/>
              <a:pathLst>
                <a:path w="6350000" h="635127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cubicBezTo>
                    <a:pt x="6350000" y="394970"/>
                    <a:pt x="6350000" y="39497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5955030" y="6351270"/>
                  </a:ln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ubicBezTo>
                    <a:pt x="0" y="5955030"/>
                    <a:pt x="0" y="5955030"/>
                    <a:pt x="0" y="5955030"/>
                  </a:cubicBezTo>
                  <a:close/>
                </a:path>
              </a:pathLst>
            </a:custGeom>
            <a:blipFill>
              <a:blip r:embed="rId6"/>
              <a:stretch>
                <a:fillRect t="-2865" b="-22239"/>
              </a:stretch>
            </a:blipFill>
          </p:spPr>
        </p:sp>
      </p:grp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10479153" y="7872735"/>
            <a:ext cx="2009131" cy="2009131"/>
            <a:chOff x="0" y="0"/>
            <a:chExt cx="6350000" cy="63500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350000" cy="6351270"/>
            </a:xfrm>
            <a:custGeom>
              <a:avLst/>
              <a:gdLst/>
              <a:ahLst/>
              <a:cxnLst/>
              <a:rect l="l" t="t" r="r" b="b"/>
              <a:pathLst>
                <a:path w="6350000" h="635127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cubicBezTo>
                    <a:pt x="6350000" y="394970"/>
                    <a:pt x="6350000" y="39497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5955030" y="6351270"/>
                  </a:ln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ubicBezTo>
                    <a:pt x="0" y="5955030"/>
                    <a:pt x="0" y="5955030"/>
                    <a:pt x="0" y="5955030"/>
                  </a:cubicBezTo>
                  <a:close/>
                </a:path>
              </a:pathLst>
            </a:custGeom>
            <a:blipFill>
              <a:blip r:embed="rId7"/>
              <a:stretch>
                <a:fillRect l="-10" r="-10"/>
              </a:stretch>
            </a:blipFill>
          </p:spPr>
        </p:sp>
      </p:grp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10479153" y="293935"/>
            <a:ext cx="2009131" cy="2009131"/>
            <a:chOff x="0" y="0"/>
            <a:chExt cx="6350000" cy="63500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350000" cy="6351270"/>
            </a:xfrm>
            <a:custGeom>
              <a:avLst/>
              <a:gdLst/>
              <a:ahLst/>
              <a:cxnLst/>
              <a:rect l="l" t="t" r="r" b="b"/>
              <a:pathLst>
                <a:path w="6350000" h="635127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cubicBezTo>
                    <a:pt x="6350000" y="394970"/>
                    <a:pt x="6350000" y="39497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5955030" y="6351270"/>
                  </a:ln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ubicBezTo>
                    <a:pt x="0" y="5955030"/>
                    <a:pt x="0" y="5955030"/>
                    <a:pt x="0" y="5955030"/>
                  </a:cubicBezTo>
                  <a:close/>
                </a:path>
              </a:pathLst>
            </a:custGeom>
            <a:blipFill>
              <a:blip r:embed="rId8"/>
              <a:stretch>
                <a:fillRect l="-10" r="-10"/>
              </a:stretch>
            </a:blipFill>
          </p:spPr>
        </p:sp>
      </p:grpSp>
      <p:sp>
        <p:nvSpPr>
          <p:cNvPr id="14" name="TextBox 14"/>
          <p:cNvSpPr txBox="1"/>
          <p:nvPr/>
        </p:nvSpPr>
        <p:spPr>
          <a:xfrm>
            <a:off x="1028700" y="1600045"/>
            <a:ext cx="7446914" cy="12042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349"/>
              </a:lnSpc>
            </a:pPr>
            <a:r>
              <a:rPr lang="en-US" sz="8499" spc="-84">
                <a:solidFill>
                  <a:srgbClr val="FFFFFF"/>
                </a:solidFill>
                <a:latin typeface="Nunito 1 Bold"/>
              </a:rPr>
              <a:t>Meet the Team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13092589" y="1028700"/>
            <a:ext cx="3890860" cy="1045029"/>
            <a:chOff x="0" y="0"/>
            <a:chExt cx="5187813" cy="1393372"/>
          </a:xfrm>
        </p:grpSpPr>
        <p:sp>
          <p:nvSpPr>
            <p:cNvPr id="16" name="TextBox 16"/>
            <p:cNvSpPr txBox="1"/>
            <p:nvPr/>
          </p:nvSpPr>
          <p:spPr>
            <a:xfrm>
              <a:off x="0" y="-47625"/>
              <a:ext cx="5187813" cy="6352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059"/>
                </a:lnSpc>
                <a:spcBef>
                  <a:spcPct val="0"/>
                </a:spcBef>
              </a:pPr>
              <a:r>
                <a:rPr lang="en-US" sz="2899">
                  <a:solidFill>
                    <a:srgbClr val="FFFFFF"/>
                  </a:solidFill>
                  <a:latin typeface="Nunito Sans Ultra-Bold"/>
                </a:rPr>
                <a:t>SANNIDHI R SHETTY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840182"/>
              <a:ext cx="5187813" cy="5531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600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3092589" y="3511489"/>
            <a:ext cx="3890860" cy="1045029"/>
            <a:chOff x="0" y="0"/>
            <a:chExt cx="5187813" cy="1393372"/>
          </a:xfrm>
        </p:grpSpPr>
        <p:sp>
          <p:nvSpPr>
            <p:cNvPr id="19" name="TextBox 19"/>
            <p:cNvSpPr txBox="1"/>
            <p:nvPr/>
          </p:nvSpPr>
          <p:spPr>
            <a:xfrm>
              <a:off x="0" y="-47625"/>
              <a:ext cx="5187813" cy="6352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059"/>
                </a:lnSpc>
                <a:spcBef>
                  <a:spcPct val="0"/>
                </a:spcBef>
              </a:pPr>
              <a:r>
                <a:rPr lang="en-US" sz="2899">
                  <a:solidFill>
                    <a:srgbClr val="FFFFFF"/>
                  </a:solidFill>
                  <a:latin typeface="Nunito Sans Ultra-Bold"/>
                </a:rPr>
                <a:t>DIPESH BHATT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840182"/>
              <a:ext cx="5187813" cy="5531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600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3092589" y="5994278"/>
            <a:ext cx="3890860" cy="1045029"/>
            <a:chOff x="0" y="0"/>
            <a:chExt cx="5187813" cy="1393372"/>
          </a:xfrm>
        </p:grpSpPr>
        <p:sp>
          <p:nvSpPr>
            <p:cNvPr id="22" name="TextBox 22"/>
            <p:cNvSpPr txBox="1"/>
            <p:nvPr/>
          </p:nvSpPr>
          <p:spPr>
            <a:xfrm>
              <a:off x="0" y="-47625"/>
              <a:ext cx="5187813" cy="6352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059"/>
                </a:lnSpc>
                <a:spcBef>
                  <a:spcPct val="0"/>
                </a:spcBef>
              </a:pPr>
              <a:r>
                <a:rPr lang="en-US" sz="2899">
                  <a:solidFill>
                    <a:srgbClr val="FFFFFF"/>
                  </a:solidFill>
                  <a:latin typeface="Nunito Sans Ultra-Bold"/>
                </a:rPr>
                <a:t>DEBANKIT DEY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849707"/>
              <a:ext cx="5187813" cy="5436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599"/>
                </a:lnSpc>
              </a:pPr>
              <a:endParaRPr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13092589" y="8549849"/>
            <a:ext cx="3890860" cy="488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059"/>
              </a:lnSpc>
              <a:spcBef>
                <a:spcPct val="0"/>
              </a:spcBef>
            </a:pPr>
            <a:r>
              <a:rPr lang="en-US" sz="2899">
                <a:solidFill>
                  <a:srgbClr val="FFFFFF"/>
                </a:solidFill>
                <a:latin typeface="Nunito Sans Ultra-Bold"/>
              </a:rPr>
              <a:t>ANKIT PAL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78C860C8-BB85-B620-6BCE-EEADA95E425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1853" y="5348116"/>
            <a:ext cx="2065847" cy="204938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394712" y="528100"/>
            <a:ext cx="7180634" cy="3459547"/>
            <a:chOff x="0" y="0"/>
            <a:chExt cx="9574179" cy="4612729"/>
          </a:xfrm>
        </p:grpSpPr>
        <p:sp>
          <p:nvSpPr>
            <p:cNvPr id="3" name="Freeform 3"/>
            <p:cNvSpPr/>
            <p:nvPr/>
          </p:nvSpPr>
          <p:spPr>
            <a:xfrm flipH="1">
              <a:off x="958981" y="0"/>
              <a:ext cx="3950173" cy="4612729"/>
            </a:xfrm>
            <a:custGeom>
              <a:avLst/>
              <a:gdLst/>
              <a:ahLst/>
              <a:cxnLst/>
              <a:rect l="l" t="t" r="r" b="b"/>
              <a:pathLst>
                <a:path w="3950173" h="4612729">
                  <a:moveTo>
                    <a:pt x="3950173" y="0"/>
                  </a:moveTo>
                  <a:lnTo>
                    <a:pt x="0" y="0"/>
                  </a:lnTo>
                  <a:lnTo>
                    <a:pt x="0" y="4612729"/>
                  </a:lnTo>
                  <a:lnTo>
                    <a:pt x="3950173" y="4612729"/>
                  </a:lnTo>
                  <a:lnTo>
                    <a:pt x="3950173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AutoShape 4"/>
            <p:cNvSpPr/>
            <p:nvPr/>
          </p:nvSpPr>
          <p:spPr>
            <a:xfrm>
              <a:off x="0" y="4582689"/>
              <a:ext cx="9574179" cy="0"/>
            </a:xfrm>
            <a:prstGeom prst="line">
              <a:avLst/>
            </a:prstGeom>
            <a:ln w="24032" cap="rnd">
              <a:solidFill>
                <a:srgbClr val="243762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" name="Freeform 5"/>
            <p:cNvSpPr/>
            <p:nvPr/>
          </p:nvSpPr>
          <p:spPr>
            <a:xfrm>
              <a:off x="3324743" y="2461099"/>
              <a:ext cx="4382950" cy="2151630"/>
            </a:xfrm>
            <a:custGeom>
              <a:avLst/>
              <a:gdLst/>
              <a:ahLst/>
              <a:cxnLst/>
              <a:rect l="l" t="t" r="r" b="b"/>
              <a:pathLst>
                <a:path w="4382950" h="2151630">
                  <a:moveTo>
                    <a:pt x="0" y="0"/>
                  </a:moveTo>
                  <a:lnTo>
                    <a:pt x="4382950" y="0"/>
                  </a:lnTo>
                  <a:lnTo>
                    <a:pt x="4382950" y="2151630"/>
                  </a:lnTo>
                  <a:lnTo>
                    <a:pt x="0" y="21516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7257445" y="2928127"/>
              <a:ext cx="900496" cy="1684602"/>
            </a:xfrm>
            <a:custGeom>
              <a:avLst/>
              <a:gdLst/>
              <a:ahLst/>
              <a:cxnLst/>
              <a:rect l="l" t="t" r="r" b="b"/>
              <a:pathLst>
                <a:path w="900496" h="1684602">
                  <a:moveTo>
                    <a:pt x="0" y="0"/>
                  </a:moveTo>
                  <a:lnTo>
                    <a:pt x="900496" y="0"/>
                  </a:lnTo>
                  <a:lnTo>
                    <a:pt x="900496" y="1684602"/>
                  </a:lnTo>
                  <a:lnTo>
                    <a:pt x="0" y="16846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7" name="Freeform 7"/>
          <p:cNvSpPr/>
          <p:nvPr/>
        </p:nvSpPr>
        <p:spPr>
          <a:xfrm>
            <a:off x="10552593" y="4869368"/>
            <a:ext cx="538296" cy="548264"/>
          </a:xfrm>
          <a:custGeom>
            <a:avLst/>
            <a:gdLst/>
            <a:ahLst/>
            <a:cxnLst/>
            <a:rect l="l" t="t" r="r" b="b"/>
            <a:pathLst>
              <a:path w="538296" h="548264">
                <a:moveTo>
                  <a:pt x="0" y="0"/>
                </a:moveTo>
                <a:lnTo>
                  <a:pt x="538296" y="0"/>
                </a:lnTo>
                <a:lnTo>
                  <a:pt x="538296" y="548264"/>
                </a:lnTo>
                <a:lnTo>
                  <a:pt x="0" y="54826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0543724" y="6471661"/>
            <a:ext cx="538296" cy="548264"/>
          </a:xfrm>
          <a:custGeom>
            <a:avLst/>
            <a:gdLst/>
            <a:ahLst/>
            <a:cxnLst/>
            <a:rect l="l" t="t" r="r" b="b"/>
            <a:pathLst>
              <a:path w="538296" h="548264">
                <a:moveTo>
                  <a:pt x="0" y="0"/>
                </a:moveTo>
                <a:lnTo>
                  <a:pt x="538296" y="0"/>
                </a:lnTo>
                <a:lnTo>
                  <a:pt x="538296" y="548264"/>
                </a:lnTo>
                <a:lnTo>
                  <a:pt x="0" y="54826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0552593" y="8262311"/>
            <a:ext cx="538296" cy="548264"/>
          </a:xfrm>
          <a:custGeom>
            <a:avLst/>
            <a:gdLst/>
            <a:ahLst/>
            <a:cxnLst/>
            <a:rect l="l" t="t" r="r" b="b"/>
            <a:pathLst>
              <a:path w="538296" h="548264">
                <a:moveTo>
                  <a:pt x="0" y="0"/>
                </a:moveTo>
                <a:lnTo>
                  <a:pt x="538296" y="0"/>
                </a:lnTo>
                <a:lnTo>
                  <a:pt x="538296" y="548264"/>
                </a:lnTo>
                <a:lnTo>
                  <a:pt x="0" y="54826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graphicFrame>
        <p:nvGraphicFramePr>
          <p:cNvPr id="10" name="Table 10"/>
          <p:cNvGraphicFramePr>
            <a:graphicFrameLocks noGrp="1"/>
          </p:cNvGraphicFramePr>
          <p:nvPr/>
        </p:nvGraphicFramePr>
        <p:xfrm>
          <a:off x="11501183" y="4781550"/>
          <a:ext cx="4735789" cy="4476750"/>
        </p:xfrm>
        <a:graphic>
          <a:graphicData uri="http://schemas.openxmlformats.org/drawingml/2006/table">
            <a:tbl>
              <a:tblPr/>
              <a:tblGrid>
                <a:gridCol w="47357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66750">
                <a:tc>
                  <a:txBody>
                    <a:bodyPr/>
                    <a:lstStyle/>
                    <a:p>
                      <a:pPr algn="l">
                        <a:lnSpc>
                          <a:spcPts val="3839"/>
                        </a:lnSpc>
                        <a:defRPr/>
                      </a:pPr>
                      <a:r>
                        <a:rPr lang="en-US" sz="3199">
                          <a:solidFill>
                            <a:srgbClr val="243762"/>
                          </a:solidFill>
                          <a:latin typeface="Nunito Sans Bold"/>
                        </a:rPr>
                        <a:t>Lack of access</a:t>
                      </a:r>
                      <a:endParaRPr lang="en-US" sz="11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pPr algn="l">
                        <a:lnSpc>
                          <a:spcPts val="3599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6750">
                <a:tc>
                  <a:txBody>
                    <a:bodyPr/>
                    <a:lstStyle/>
                    <a:p>
                      <a:pPr algn="l">
                        <a:lnSpc>
                          <a:spcPts val="4479"/>
                        </a:lnSpc>
                        <a:defRPr/>
                      </a:pPr>
                      <a:r>
                        <a:rPr lang="en-US" sz="3199">
                          <a:solidFill>
                            <a:srgbClr val="243762"/>
                          </a:solidFill>
                          <a:latin typeface="Nunito Sans Bold"/>
                        </a:rPr>
                        <a:t>Costly</a:t>
                      </a:r>
                      <a:endParaRPr lang="en-US" sz="11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pPr algn="l">
                        <a:lnSpc>
                          <a:spcPts val="3599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66750">
                <a:tc>
                  <a:txBody>
                    <a:bodyPr/>
                    <a:lstStyle/>
                    <a:p>
                      <a:pPr algn="l">
                        <a:lnSpc>
                          <a:spcPts val="4479"/>
                        </a:lnSpc>
                        <a:defRPr/>
                      </a:pPr>
                      <a:r>
                        <a:rPr lang="en-US" sz="3199">
                          <a:solidFill>
                            <a:srgbClr val="243762"/>
                          </a:solidFill>
                          <a:latin typeface="Nunito Sans Bold"/>
                        </a:rPr>
                        <a:t>Inconvenience</a:t>
                      </a:r>
                      <a:endParaRPr lang="en-US" sz="11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pPr algn="l">
                        <a:lnSpc>
                          <a:spcPts val="3599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1" name="TextBox 11"/>
          <p:cNvSpPr txBox="1"/>
          <p:nvPr/>
        </p:nvSpPr>
        <p:spPr>
          <a:xfrm>
            <a:off x="475356" y="300652"/>
            <a:ext cx="9325381" cy="12966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009"/>
              </a:lnSpc>
            </a:pPr>
            <a:r>
              <a:rPr lang="en-US" sz="9099" spc="-90">
                <a:solidFill>
                  <a:srgbClr val="3884FD"/>
                </a:solidFill>
                <a:latin typeface="Nunito 1 Bold"/>
              </a:rPr>
              <a:t>Problem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75356" y="2440687"/>
            <a:ext cx="8384272" cy="68348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01"/>
              </a:lnSpc>
              <a:spcBef>
                <a:spcPct val="0"/>
              </a:spcBef>
            </a:pPr>
            <a:r>
              <a:rPr lang="en-US" sz="4286">
                <a:solidFill>
                  <a:srgbClr val="243762"/>
                </a:solidFill>
                <a:latin typeface="Nunito 1"/>
              </a:rPr>
              <a:t>The determination of consultation fees can vary significantly based on factors such as the doctor's experience, specialization, location, and facility type. As a result, patients often face uncertainty and difficulty in assessing the approximate cost of a doctor's visit.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13136" y="85725"/>
            <a:ext cx="5166041" cy="1203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349"/>
              </a:lnSpc>
            </a:pPr>
            <a:r>
              <a:rPr lang="en-US" sz="8499" spc="-84">
                <a:solidFill>
                  <a:srgbClr val="3884FD"/>
                </a:solidFill>
                <a:latin typeface="Nunito 1 Bold"/>
              </a:rPr>
              <a:t>Solutions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1629747"/>
            <a:ext cx="16863467" cy="1099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243762"/>
                </a:solidFill>
                <a:latin typeface="Nunito 1"/>
              </a:rPr>
              <a:t>By developing an ML model to predict consultation fees, we can address this issue by providing patients with a reliable tool to estimate the expected fees before their appointment.</a:t>
            </a:r>
          </a:p>
        </p:txBody>
      </p:sp>
      <p:graphicFrame>
        <p:nvGraphicFramePr>
          <p:cNvPr id="4" name="Table 4"/>
          <p:cNvGraphicFramePr>
            <a:graphicFrameLocks noGrp="1"/>
          </p:cNvGraphicFramePr>
          <p:nvPr/>
        </p:nvGraphicFramePr>
        <p:xfrm>
          <a:off x="540747" y="7948704"/>
          <a:ext cx="16230599" cy="1984736"/>
        </p:xfrm>
        <a:graphic>
          <a:graphicData uri="http://schemas.openxmlformats.org/drawingml/2006/table">
            <a:tbl>
              <a:tblPr/>
              <a:tblGrid>
                <a:gridCol w="46409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00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2848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600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64096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470386">
                <a:tc>
                  <a:txBody>
                    <a:bodyPr/>
                    <a:lstStyle/>
                    <a:p>
                      <a:pPr algn="ctr">
                        <a:lnSpc>
                          <a:spcPts val="4480"/>
                        </a:lnSpc>
                        <a:defRPr/>
                      </a:pPr>
                      <a:r>
                        <a:rPr lang="en-US" sz="3200">
                          <a:solidFill>
                            <a:srgbClr val="243762"/>
                          </a:solidFill>
                          <a:latin typeface="Nunito Sans Bold"/>
                        </a:rPr>
                        <a:t>Accessibility</a:t>
                      </a:r>
                      <a:endParaRPr lang="en-US" sz="11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480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480"/>
                        </a:lnSpc>
                        <a:defRPr/>
                      </a:pPr>
                      <a:r>
                        <a:rPr lang="en-US" sz="3200">
                          <a:solidFill>
                            <a:srgbClr val="243762"/>
                          </a:solidFill>
                          <a:latin typeface="Nunito Sans Bold"/>
                        </a:rPr>
                        <a:t>Convenience</a:t>
                      </a:r>
                      <a:endParaRPr lang="en-US" sz="11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480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480"/>
                        </a:lnSpc>
                        <a:defRPr/>
                      </a:pPr>
                      <a:r>
                        <a:rPr lang="en-US" sz="3200">
                          <a:solidFill>
                            <a:srgbClr val="243762"/>
                          </a:solidFill>
                          <a:latin typeface="Nunito Sans Bold"/>
                        </a:rPr>
                        <a:t>Cost-effective</a:t>
                      </a:r>
                      <a:endParaRPr lang="en-US" sz="11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4350">
                <a:tc>
                  <a:txBody>
                    <a:bodyPr/>
                    <a:lstStyle/>
                    <a:p>
                      <a:pPr algn="ctr">
                        <a:lnSpc>
                          <a:spcPts val="3600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600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600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600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600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Freeform 5"/>
          <p:cNvSpPr/>
          <p:nvPr/>
        </p:nvSpPr>
        <p:spPr>
          <a:xfrm>
            <a:off x="758327" y="8400325"/>
            <a:ext cx="540747" cy="540747"/>
          </a:xfrm>
          <a:custGeom>
            <a:avLst/>
            <a:gdLst/>
            <a:ahLst/>
            <a:cxnLst/>
            <a:rect l="l" t="t" r="r" b="b"/>
            <a:pathLst>
              <a:path w="540747" h="540747">
                <a:moveTo>
                  <a:pt x="0" y="0"/>
                </a:moveTo>
                <a:lnTo>
                  <a:pt x="540746" y="0"/>
                </a:lnTo>
                <a:lnTo>
                  <a:pt x="540746" y="540747"/>
                </a:lnTo>
                <a:lnTo>
                  <a:pt x="0" y="5407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6600480" y="8400325"/>
            <a:ext cx="540747" cy="540747"/>
          </a:xfrm>
          <a:custGeom>
            <a:avLst/>
            <a:gdLst/>
            <a:ahLst/>
            <a:cxnLst/>
            <a:rect l="l" t="t" r="r" b="b"/>
            <a:pathLst>
              <a:path w="540747" h="540747">
                <a:moveTo>
                  <a:pt x="0" y="0"/>
                </a:moveTo>
                <a:lnTo>
                  <a:pt x="540746" y="0"/>
                </a:lnTo>
                <a:lnTo>
                  <a:pt x="540746" y="540747"/>
                </a:lnTo>
                <a:lnTo>
                  <a:pt x="0" y="5407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2205398" y="8400325"/>
            <a:ext cx="540747" cy="540747"/>
          </a:xfrm>
          <a:custGeom>
            <a:avLst/>
            <a:gdLst/>
            <a:ahLst/>
            <a:cxnLst/>
            <a:rect l="l" t="t" r="r" b="b"/>
            <a:pathLst>
              <a:path w="540747" h="540747">
                <a:moveTo>
                  <a:pt x="0" y="0"/>
                </a:moveTo>
                <a:lnTo>
                  <a:pt x="540747" y="0"/>
                </a:lnTo>
                <a:lnTo>
                  <a:pt x="540747" y="540747"/>
                </a:lnTo>
                <a:lnTo>
                  <a:pt x="0" y="5407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028700" y="3120252"/>
            <a:ext cx="16863467" cy="1661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243762"/>
                </a:solidFill>
                <a:latin typeface="Nunito 1"/>
              </a:rPr>
              <a:t>With this information, patients can make better-informed decisions, plan their healthcare expenses more effectively, and have a clearer understanding of the financial implications associated with different healthcare providers.</a:t>
            </a:r>
          </a:p>
        </p:txBody>
      </p:sp>
      <p:sp>
        <p:nvSpPr>
          <p:cNvPr id="9" name="Freeform 9"/>
          <p:cNvSpPr/>
          <p:nvPr/>
        </p:nvSpPr>
        <p:spPr>
          <a:xfrm>
            <a:off x="142763" y="1686897"/>
            <a:ext cx="540747" cy="540747"/>
          </a:xfrm>
          <a:custGeom>
            <a:avLst/>
            <a:gdLst/>
            <a:ahLst/>
            <a:cxnLst/>
            <a:rect l="l" t="t" r="r" b="b"/>
            <a:pathLst>
              <a:path w="540747" h="540747">
                <a:moveTo>
                  <a:pt x="0" y="0"/>
                </a:moveTo>
                <a:lnTo>
                  <a:pt x="540747" y="0"/>
                </a:lnTo>
                <a:lnTo>
                  <a:pt x="540747" y="540747"/>
                </a:lnTo>
                <a:lnTo>
                  <a:pt x="0" y="5407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42763" y="3177402"/>
            <a:ext cx="540747" cy="540747"/>
          </a:xfrm>
          <a:custGeom>
            <a:avLst/>
            <a:gdLst/>
            <a:ahLst/>
            <a:cxnLst/>
            <a:rect l="l" t="t" r="r" b="b"/>
            <a:pathLst>
              <a:path w="540747" h="540747">
                <a:moveTo>
                  <a:pt x="0" y="0"/>
                </a:moveTo>
                <a:lnTo>
                  <a:pt x="540747" y="0"/>
                </a:lnTo>
                <a:lnTo>
                  <a:pt x="540747" y="540747"/>
                </a:lnTo>
                <a:lnTo>
                  <a:pt x="0" y="5407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028700" y="5086350"/>
            <a:ext cx="16863467" cy="1661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243762"/>
                </a:solidFill>
                <a:latin typeface="Nunito 1"/>
              </a:rPr>
              <a:t>By analyzing the contributing factors and their impact on consultation fees, organizations can optimize their pricing strategies, improve resource allocation, and enhance overall cost management.</a:t>
            </a:r>
          </a:p>
        </p:txBody>
      </p:sp>
      <p:sp>
        <p:nvSpPr>
          <p:cNvPr id="12" name="Freeform 12"/>
          <p:cNvSpPr/>
          <p:nvPr/>
        </p:nvSpPr>
        <p:spPr>
          <a:xfrm>
            <a:off x="142763" y="5143500"/>
            <a:ext cx="540747" cy="540747"/>
          </a:xfrm>
          <a:custGeom>
            <a:avLst/>
            <a:gdLst/>
            <a:ahLst/>
            <a:cxnLst/>
            <a:rect l="l" t="t" r="r" b="b"/>
            <a:pathLst>
              <a:path w="540747" h="540747">
                <a:moveTo>
                  <a:pt x="0" y="0"/>
                </a:moveTo>
                <a:lnTo>
                  <a:pt x="540747" y="0"/>
                </a:lnTo>
                <a:lnTo>
                  <a:pt x="540747" y="540747"/>
                </a:lnTo>
                <a:lnTo>
                  <a:pt x="0" y="5407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11329696" y="501966"/>
            <a:ext cx="0" cy="8467172"/>
          </a:xfrm>
          <a:prstGeom prst="line">
            <a:avLst/>
          </a:prstGeom>
          <a:ln w="19050" cap="flat">
            <a:solidFill>
              <a:srgbClr val="24376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TextBox 3"/>
          <p:cNvSpPr txBox="1"/>
          <p:nvPr/>
        </p:nvSpPr>
        <p:spPr>
          <a:xfrm>
            <a:off x="12137807" y="6529427"/>
            <a:ext cx="5979913" cy="4837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839"/>
              </a:lnSpc>
            </a:pPr>
            <a:r>
              <a:rPr lang="en-US" sz="3199">
                <a:solidFill>
                  <a:srgbClr val="243762"/>
                </a:solidFill>
                <a:latin typeface="Nunito Sans Bold"/>
              </a:rPr>
              <a:t>dp_score- Doctor Patient score 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2201487" y="241037"/>
            <a:ext cx="3835606" cy="4837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39"/>
              </a:lnSpc>
            </a:pPr>
            <a:r>
              <a:rPr lang="en-US" sz="3199">
                <a:solidFill>
                  <a:srgbClr val="243762"/>
                </a:solidFill>
                <a:latin typeface="Nunito Sans Bold"/>
              </a:rPr>
              <a:t>Name of the doctor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2137807" y="1329147"/>
            <a:ext cx="3684100" cy="4837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840"/>
              </a:lnSpc>
            </a:pPr>
            <a:r>
              <a:rPr lang="en-US" sz="3200">
                <a:solidFill>
                  <a:srgbClr val="243762"/>
                </a:solidFill>
                <a:latin typeface="Nunito Sans Bold"/>
              </a:rPr>
              <a:t>Speciality of doctor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2096493" y="2396068"/>
            <a:ext cx="3405232" cy="4837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40"/>
              </a:lnSpc>
            </a:pPr>
            <a:r>
              <a:rPr lang="en-US" sz="3200">
                <a:solidFill>
                  <a:srgbClr val="243762"/>
                </a:solidFill>
                <a:latin typeface="Nunito Sans Bold"/>
              </a:rPr>
              <a:t> Degree type</a:t>
            </a:r>
          </a:p>
        </p:txBody>
      </p:sp>
      <p:sp>
        <p:nvSpPr>
          <p:cNvPr id="7" name="AutoShape 7"/>
          <p:cNvSpPr/>
          <p:nvPr/>
        </p:nvSpPr>
        <p:spPr>
          <a:xfrm>
            <a:off x="11339221" y="511491"/>
            <a:ext cx="493897" cy="0"/>
          </a:xfrm>
          <a:prstGeom prst="line">
            <a:avLst/>
          </a:prstGeom>
          <a:ln w="19050" cap="rnd">
            <a:solidFill>
              <a:srgbClr val="243762"/>
            </a:solidFill>
            <a:prstDash val="solid"/>
            <a:headEnd type="none" w="sm" len="sm"/>
            <a:tailEnd type="oval" w="lg" len="lg"/>
          </a:ln>
        </p:spPr>
      </p:sp>
      <p:sp>
        <p:nvSpPr>
          <p:cNvPr id="8" name="AutoShape 8"/>
          <p:cNvSpPr/>
          <p:nvPr/>
        </p:nvSpPr>
        <p:spPr>
          <a:xfrm>
            <a:off x="11339221" y="1603059"/>
            <a:ext cx="484372" cy="0"/>
          </a:xfrm>
          <a:prstGeom prst="line">
            <a:avLst/>
          </a:prstGeom>
          <a:ln w="19050" cap="rnd">
            <a:solidFill>
              <a:srgbClr val="243762"/>
            </a:solidFill>
            <a:prstDash val="solid"/>
            <a:headEnd type="none" w="sm" len="sm"/>
            <a:tailEnd type="oval" w="lg" len="lg"/>
          </a:ln>
        </p:spPr>
      </p:sp>
      <p:sp>
        <p:nvSpPr>
          <p:cNvPr id="9" name="TextBox 9"/>
          <p:cNvSpPr txBox="1"/>
          <p:nvPr/>
        </p:nvSpPr>
        <p:spPr>
          <a:xfrm>
            <a:off x="512279" y="549591"/>
            <a:ext cx="4228205" cy="10248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920"/>
              </a:lnSpc>
            </a:pPr>
            <a:r>
              <a:rPr lang="en-US" sz="7200" spc="-72">
                <a:solidFill>
                  <a:srgbClr val="3884FD"/>
                </a:solidFill>
                <a:latin typeface="Nunito 1 Bold"/>
              </a:rPr>
              <a:t>Objective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24624" y="2008261"/>
            <a:ext cx="8631721" cy="1206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99"/>
              </a:lnSpc>
              <a:spcBef>
                <a:spcPct val="0"/>
              </a:spcBef>
            </a:pPr>
            <a:r>
              <a:rPr lang="en-US" sz="3499">
                <a:solidFill>
                  <a:srgbClr val="243762"/>
                </a:solidFill>
                <a:latin typeface="Nunito 1 Bold"/>
              </a:rPr>
              <a:t>In order to serve the mentioned purpose the objective of this project involves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24624" y="4968915"/>
            <a:ext cx="8631721" cy="306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899"/>
              </a:lnSpc>
              <a:spcBef>
                <a:spcPct val="0"/>
              </a:spcBef>
            </a:pPr>
            <a:r>
              <a:rPr lang="en-US" sz="3499" u="none" strike="noStrike" dirty="0">
                <a:solidFill>
                  <a:srgbClr val="243762"/>
                </a:solidFill>
                <a:latin typeface="Nunito 1"/>
              </a:rPr>
              <a:t>Scrape the all types of doctor’s data from online medical consultancy booking site </a:t>
            </a:r>
            <a:r>
              <a:rPr lang="en-US" sz="3499" u="none" strike="noStrike" dirty="0">
                <a:solidFill>
                  <a:srgbClr val="3884FD"/>
                </a:solidFill>
                <a:latin typeface="Nunito 1 Bold"/>
              </a:rPr>
              <a:t>Practo</a:t>
            </a:r>
            <a:r>
              <a:rPr lang="en-US" sz="3499" u="none" strike="noStrike" dirty="0">
                <a:solidFill>
                  <a:srgbClr val="243762"/>
                </a:solidFill>
                <a:latin typeface="Nunito 1"/>
              </a:rPr>
              <a:t> using python library called </a:t>
            </a:r>
            <a:r>
              <a:rPr lang="en-US" sz="3499" u="none" strike="noStrike" dirty="0" err="1">
                <a:solidFill>
                  <a:srgbClr val="243762"/>
                </a:solidFill>
                <a:latin typeface="Nunito 1"/>
              </a:rPr>
              <a:t>Beautifulsoup</a:t>
            </a:r>
            <a:r>
              <a:rPr lang="en-US" sz="3499" u="none" strike="noStrike" dirty="0">
                <a:solidFill>
                  <a:srgbClr val="243762"/>
                </a:solidFill>
                <a:latin typeface="Nunito 1"/>
              </a:rPr>
              <a:t> (or similar) and collect information in the given format -</a:t>
            </a:r>
          </a:p>
        </p:txBody>
      </p:sp>
      <p:sp>
        <p:nvSpPr>
          <p:cNvPr id="12" name="AutoShape 12"/>
          <p:cNvSpPr/>
          <p:nvPr/>
        </p:nvSpPr>
        <p:spPr>
          <a:xfrm>
            <a:off x="11339221" y="2649611"/>
            <a:ext cx="484372" cy="0"/>
          </a:xfrm>
          <a:prstGeom prst="line">
            <a:avLst/>
          </a:prstGeom>
          <a:ln w="19050" cap="rnd">
            <a:solidFill>
              <a:srgbClr val="243762"/>
            </a:solidFill>
            <a:prstDash val="solid"/>
            <a:headEnd type="none" w="sm" len="sm"/>
            <a:tailEnd type="oval" w="lg" len="lg"/>
          </a:ln>
        </p:spPr>
      </p:sp>
      <p:sp>
        <p:nvSpPr>
          <p:cNvPr id="13" name="AutoShape 13"/>
          <p:cNvSpPr/>
          <p:nvPr/>
        </p:nvSpPr>
        <p:spPr>
          <a:xfrm>
            <a:off x="11348746" y="3678532"/>
            <a:ext cx="484372" cy="0"/>
          </a:xfrm>
          <a:prstGeom prst="line">
            <a:avLst/>
          </a:prstGeom>
          <a:ln w="19050" cap="rnd">
            <a:solidFill>
              <a:srgbClr val="243762"/>
            </a:solidFill>
            <a:prstDash val="solid"/>
            <a:headEnd type="none" w="sm" len="sm"/>
            <a:tailEnd type="oval" w="lg" len="lg"/>
          </a:ln>
        </p:spPr>
      </p:sp>
      <p:sp>
        <p:nvSpPr>
          <p:cNvPr id="14" name="TextBox 14"/>
          <p:cNvSpPr txBox="1"/>
          <p:nvPr/>
        </p:nvSpPr>
        <p:spPr>
          <a:xfrm>
            <a:off x="12201487" y="3427129"/>
            <a:ext cx="4603328" cy="4837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40"/>
              </a:lnSpc>
            </a:pPr>
            <a:r>
              <a:rPr lang="en-US" sz="3200">
                <a:solidFill>
                  <a:srgbClr val="243762"/>
                </a:solidFill>
                <a:latin typeface="Nunito Sans Bold"/>
              </a:rPr>
              <a:t>Total year of experience</a:t>
            </a:r>
          </a:p>
        </p:txBody>
      </p:sp>
      <p:sp>
        <p:nvSpPr>
          <p:cNvPr id="15" name="AutoShape 15"/>
          <p:cNvSpPr/>
          <p:nvPr/>
        </p:nvSpPr>
        <p:spPr>
          <a:xfrm>
            <a:off x="11348746" y="4745077"/>
            <a:ext cx="484372" cy="0"/>
          </a:xfrm>
          <a:prstGeom prst="line">
            <a:avLst/>
          </a:prstGeom>
          <a:ln w="19050" cap="rnd">
            <a:solidFill>
              <a:srgbClr val="243762"/>
            </a:solidFill>
            <a:prstDash val="solid"/>
            <a:headEnd type="none" w="sm" len="sm"/>
            <a:tailEnd type="oval" w="lg" len="lg"/>
          </a:ln>
        </p:spPr>
      </p:sp>
      <p:sp>
        <p:nvSpPr>
          <p:cNvPr id="16" name="TextBox 16"/>
          <p:cNvSpPr txBox="1"/>
          <p:nvPr/>
        </p:nvSpPr>
        <p:spPr>
          <a:xfrm>
            <a:off x="12201487" y="4512723"/>
            <a:ext cx="4603328" cy="4837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40"/>
              </a:lnSpc>
            </a:pPr>
            <a:r>
              <a:rPr lang="en-US" sz="3200">
                <a:solidFill>
                  <a:srgbClr val="243762"/>
                </a:solidFill>
                <a:latin typeface="Nunito Sans Bold"/>
              </a:rPr>
              <a:t>Location of clinic</a:t>
            </a:r>
          </a:p>
        </p:txBody>
      </p:sp>
      <p:sp>
        <p:nvSpPr>
          <p:cNvPr id="17" name="AutoShape 17"/>
          <p:cNvSpPr/>
          <p:nvPr/>
        </p:nvSpPr>
        <p:spPr>
          <a:xfrm>
            <a:off x="11348746" y="5832548"/>
            <a:ext cx="484372" cy="0"/>
          </a:xfrm>
          <a:prstGeom prst="line">
            <a:avLst/>
          </a:prstGeom>
          <a:ln w="19050" cap="rnd">
            <a:solidFill>
              <a:srgbClr val="243762"/>
            </a:solidFill>
            <a:prstDash val="solid"/>
            <a:headEnd type="none" w="sm" len="sm"/>
            <a:tailEnd type="oval" w="lg" len="lg"/>
          </a:ln>
        </p:spPr>
      </p:sp>
      <p:sp>
        <p:nvSpPr>
          <p:cNvPr id="18" name="TextBox 18"/>
          <p:cNvSpPr txBox="1"/>
          <p:nvPr/>
        </p:nvSpPr>
        <p:spPr>
          <a:xfrm>
            <a:off x="12201487" y="5539406"/>
            <a:ext cx="4603328" cy="4837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40"/>
              </a:lnSpc>
            </a:pPr>
            <a:r>
              <a:rPr lang="en-US" sz="3200">
                <a:solidFill>
                  <a:srgbClr val="243762"/>
                </a:solidFill>
                <a:latin typeface="Nunito Sans Bold"/>
              </a:rPr>
              <a:t>City of clininc</a:t>
            </a:r>
          </a:p>
        </p:txBody>
      </p:sp>
      <p:sp>
        <p:nvSpPr>
          <p:cNvPr id="19" name="AutoShape 19"/>
          <p:cNvSpPr/>
          <p:nvPr/>
        </p:nvSpPr>
        <p:spPr>
          <a:xfrm>
            <a:off x="11348746" y="6868755"/>
            <a:ext cx="484372" cy="0"/>
          </a:xfrm>
          <a:prstGeom prst="line">
            <a:avLst/>
          </a:prstGeom>
          <a:ln w="19050" cap="rnd">
            <a:solidFill>
              <a:srgbClr val="243762"/>
            </a:solidFill>
            <a:prstDash val="solid"/>
            <a:headEnd type="none" w="sm" len="sm"/>
            <a:tailEnd type="oval" w="lg" len="lg"/>
          </a:ln>
        </p:spPr>
      </p:sp>
      <p:sp>
        <p:nvSpPr>
          <p:cNvPr id="20" name="AutoShape 20"/>
          <p:cNvSpPr/>
          <p:nvPr/>
        </p:nvSpPr>
        <p:spPr>
          <a:xfrm>
            <a:off x="11320171" y="7854504"/>
            <a:ext cx="484372" cy="0"/>
          </a:xfrm>
          <a:prstGeom prst="line">
            <a:avLst/>
          </a:prstGeom>
          <a:ln w="19050" cap="rnd">
            <a:solidFill>
              <a:srgbClr val="243762"/>
            </a:solidFill>
            <a:prstDash val="solid"/>
            <a:headEnd type="none" w="sm" len="sm"/>
            <a:tailEnd type="oval" w="lg" len="lg"/>
          </a:ln>
        </p:spPr>
      </p:sp>
      <p:sp>
        <p:nvSpPr>
          <p:cNvPr id="21" name="TextBox 21"/>
          <p:cNvSpPr txBox="1"/>
          <p:nvPr/>
        </p:nvSpPr>
        <p:spPr>
          <a:xfrm>
            <a:off x="12201487" y="7594210"/>
            <a:ext cx="4696422" cy="4837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839"/>
              </a:lnSpc>
            </a:pPr>
            <a:r>
              <a:rPr lang="en-US" sz="3199">
                <a:solidFill>
                  <a:srgbClr val="243762"/>
                </a:solidFill>
                <a:latin typeface="Nunito Sans Bold"/>
              </a:rPr>
              <a:t>npv -  No. of people vote </a:t>
            </a:r>
          </a:p>
        </p:txBody>
      </p:sp>
      <p:sp>
        <p:nvSpPr>
          <p:cNvPr id="22" name="AutoShape 22"/>
          <p:cNvSpPr/>
          <p:nvPr/>
        </p:nvSpPr>
        <p:spPr>
          <a:xfrm>
            <a:off x="11348746" y="8978663"/>
            <a:ext cx="484372" cy="0"/>
          </a:xfrm>
          <a:prstGeom prst="line">
            <a:avLst/>
          </a:prstGeom>
          <a:ln w="19050" cap="rnd">
            <a:solidFill>
              <a:srgbClr val="243762"/>
            </a:solidFill>
            <a:prstDash val="solid"/>
            <a:headEnd type="none" w="sm" len="sm"/>
            <a:tailEnd type="oval" w="lg" len="lg"/>
          </a:ln>
        </p:spPr>
      </p:sp>
      <p:sp>
        <p:nvSpPr>
          <p:cNvPr id="23" name="TextBox 23"/>
          <p:cNvSpPr txBox="1"/>
          <p:nvPr/>
        </p:nvSpPr>
        <p:spPr>
          <a:xfrm>
            <a:off x="12096493" y="8658992"/>
            <a:ext cx="4696422" cy="4837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839"/>
              </a:lnSpc>
            </a:pPr>
            <a:r>
              <a:rPr lang="en-US" sz="3199">
                <a:solidFill>
                  <a:srgbClr val="243762"/>
                </a:solidFill>
                <a:latin typeface="Nunito Sans Bold"/>
              </a:rPr>
              <a:t>Consultation fee at clinic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685480" y="6866494"/>
            <a:ext cx="17259300" cy="0"/>
          </a:xfrm>
          <a:prstGeom prst="line">
            <a:avLst/>
          </a:prstGeom>
          <a:ln w="9525" cap="rnd">
            <a:solidFill>
              <a:srgbClr val="24376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1038225" y="6871256"/>
            <a:ext cx="0" cy="497249"/>
          </a:xfrm>
          <a:prstGeom prst="line">
            <a:avLst/>
          </a:prstGeom>
          <a:ln w="19050" cap="rnd">
            <a:solidFill>
              <a:srgbClr val="243762"/>
            </a:solidFill>
            <a:prstDash val="solid"/>
            <a:headEnd type="none" w="sm" len="sm"/>
            <a:tailEnd type="oval" w="lg" len="lg"/>
          </a:ln>
        </p:spPr>
      </p:sp>
      <p:sp>
        <p:nvSpPr>
          <p:cNvPr id="4" name="AutoShape 4"/>
          <p:cNvSpPr/>
          <p:nvPr/>
        </p:nvSpPr>
        <p:spPr>
          <a:xfrm>
            <a:off x="5107028" y="6874608"/>
            <a:ext cx="0" cy="493897"/>
          </a:xfrm>
          <a:prstGeom prst="line">
            <a:avLst/>
          </a:prstGeom>
          <a:ln w="19050" cap="rnd">
            <a:solidFill>
              <a:srgbClr val="243762"/>
            </a:solidFill>
            <a:prstDash val="solid"/>
            <a:headEnd type="none" w="sm" len="sm"/>
            <a:tailEnd type="oval" w="lg" len="lg"/>
          </a:ln>
        </p:spPr>
      </p:sp>
      <p:sp>
        <p:nvSpPr>
          <p:cNvPr id="5" name="AutoShape 5"/>
          <p:cNvSpPr/>
          <p:nvPr/>
        </p:nvSpPr>
        <p:spPr>
          <a:xfrm>
            <a:off x="9163050" y="6874608"/>
            <a:ext cx="0" cy="493897"/>
          </a:xfrm>
          <a:prstGeom prst="line">
            <a:avLst/>
          </a:prstGeom>
          <a:ln w="19050" cap="rnd">
            <a:solidFill>
              <a:srgbClr val="243762"/>
            </a:solidFill>
            <a:prstDash val="solid"/>
            <a:headEnd type="none" w="sm" len="sm"/>
            <a:tailEnd type="oval" w="lg" len="lg"/>
          </a:ln>
        </p:spPr>
      </p:sp>
      <p:sp>
        <p:nvSpPr>
          <p:cNvPr id="6" name="AutoShape 6"/>
          <p:cNvSpPr/>
          <p:nvPr/>
        </p:nvSpPr>
        <p:spPr>
          <a:xfrm>
            <a:off x="12654527" y="6874608"/>
            <a:ext cx="0" cy="493897"/>
          </a:xfrm>
          <a:prstGeom prst="line">
            <a:avLst/>
          </a:prstGeom>
          <a:ln w="19050" cap="rnd">
            <a:solidFill>
              <a:srgbClr val="243762"/>
            </a:solidFill>
            <a:prstDash val="solid"/>
            <a:headEnd type="none" w="sm" len="sm"/>
            <a:tailEnd type="oval" w="lg" len="lg"/>
          </a:ln>
        </p:spPr>
      </p:sp>
      <p:sp>
        <p:nvSpPr>
          <p:cNvPr id="7" name="AutoShape 7"/>
          <p:cNvSpPr/>
          <p:nvPr/>
        </p:nvSpPr>
        <p:spPr>
          <a:xfrm>
            <a:off x="16711860" y="6874608"/>
            <a:ext cx="0" cy="493897"/>
          </a:xfrm>
          <a:prstGeom prst="line">
            <a:avLst/>
          </a:prstGeom>
          <a:ln w="19050" cap="rnd">
            <a:solidFill>
              <a:srgbClr val="243762"/>
            </a:solidFill>
            <a:prstDash val="solid"/>
            <a:headEnd type="none" w="sm" len="sm"/>
            <a:tailEnd type="oval" w="lg" len="lg"/>
          </a:ln>
        </p:spPr>
      </p:sp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861279" y="6532114"/>
            <a:ext cx="1522195" cy="684988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1028700" y="1028700"/>
            <a:ext cx="14431191" cy="2274392"/>
            <a:chOff x="0" y="0"/>
            <a:chExt cx="19241588" cy="3032522"/>
          </a:xfrm>
        </p:grpSpPr>
        <p:sp>
          <p:nvSpPr>
            <p:cNvPr id="10" name="TextBox 10"/>
            <p:cNvSpPr txBox="1"/>
            <p:nvPr/>
          </p:nvSpPr>
          <p:spPr>
            <a:xfrm>
              <a:off x="0" y="85725"/>
              <a:ext cx="19241588" cy="16342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349"/>
                </a:lnSpc>
              </a:pPr>
              <a:r>
                <a:rPr lang="en-US" sz="8499" spc="-84">
                  <a:solidFill>
                    <a:srgbClr val="3884FD"/>
                  </a:solidFill>
                  <a:latin typeface="Nunito 1 Bold"/>
                </a:rPr>
                <a:t>Project Execution Roadmap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2334452"/>
              <a:ext cx="19241588" cy="6980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8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243762"/>
                  </a:solidFill>
                  <a:latin typeface="Nunito 1"/>
                </a:rPr>
                <a:t>A look at how we have achieved this objective </a:t>
              </a: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61114" y="7282780"/>
            <a:ext cx="4269497" cy="15529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07"/>
              </a:lnSpc>
            </a:pPr>
            <a:r>
              <a:rPr lang="en-US" sz="3933">
                <a:solidFill>
                  <a:srgbClr val="3884FD"/>
                </a:solidFill>
                <a:latin typeface="Nunito Sans Bold"/>
              </a:rPr>
              <a:t>Data Collection</a:t>
            </a:r>
          </a:p>
          <a:p>
            <a:pPr>
              <a:lnSpc>
                <a:spcPts val="7047"/>
              </a:lnSpc>
              <a:spcBef>
                <a:spcPct val="0"/>
              </a:spcBef>
            </a:pPr>
            <a:endParaRPr lang="en-US" sz="3933">
              <a:solidFill>
                <a:srgbClr val="3884FD"/>
              </a:solidFill>
              <a:latin typeface="Nunito Sans 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61114" y="8193617"/>
            <a:ext cx="4269497" cy="1638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66"/>
              </a:lnSpc>
            </a:pPr>
            <a:r>
              <a:rPr lang="en-US" sz="2721">
                <a:solidFill>
                  <a:srgbClr val="243762"/>
                </a:solidFill>
                <a:latin typeface="Nunito Sans Bold"/>
              </a:rPr>
              <a:t>Web Scraping using BeautifulSoup and Selenium</a:t>
            </a:r>
          </a:p>
          <a:p>
            <a:pPr>
              <a:lnSpc>
                <a:spcPts val="3266"/>
              </a:lnSpc>
            </a:pPr>
            <a:endParaRPr lang="en-US" sz="2721">
              <a:solidFill>
                <a:srgbClr val="243762"/>
              </a:solidFill>
              <a:latin typeface="Nunito Sans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4430610" y="7439194"/>
            <a:ext cx="3362063" cy="6629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460"/>
              </a:lnSpc>
              <a:spcBef>
                <a:spcPct val="0"/>
              </a:spcBef>
            </a:pPr>
            <a:r>
              <a:rPr lang="en-US" sz="3900">
                <a:solidFill>
                  <a:srgbClr val="3884FD"/>
                </a:solidFill>
                <a:latin typeface="Nunito Sans Bold"/>
              </a:rPr>
              <a:t>Data Cleaning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430610" y="8225211"/>
            <a:ext cx="3021966" cy="819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40"/>
              </a:lnSpc>
            </a:pPr>
            <a:r>
              <a:rPr lang="en-US" sz="2700">
                <a:solidFill>
                  <a:srgbClr val="243762"/>
                </a:solidFill>
                <a:latin typeface="Nunito Sans Bold"/>
              </a:rPr>
              <a:t>Using Numpy and Pandas Libraries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529518" y="7503054"/>
            <a:ext cx="1637959" cy="6629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460"/>
              </a:lnSpc>
              <a:spcBef>
                <a:spcPct val="0"/>
              </a:spcBef>
            </a:pPr>
            <a:r>
              <a:rPr lang="en-US" sz="3900">
                <a:solidFill>
                  <a:srgbClr val="3884FD"/>
                </a:solidFill>
                <a:latin typeface="Nunito Sans Bold"/>
              </a:rPr>
              <a:t>EDA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529518" y="8225211"/>
            <a:ext cx="3517730" cy="1228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40"/>
              </a:lnSpc>
            </a:pPr>
            <a:r>
              <a:rPr lang="en-US" sz="2700">
                <a:solidFill>
                  <a:srgbClr val="243762"/>
                </a:solidFill>
                <a:latin typeface="Nunito Sans Bold"/>
              </a:rPr>
              <a:t>Using Numpy, Pandas, Matplotlib and Seaborn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047248" y="7439194"/>
            <a:ext cx="2484889" cy="6629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460"/>
              </a:lnSpc>
              <a:spcBef>
                <a:spcPct val="0"/>
              </a:spcBef>
            </a:pPr>
            <a:r>
              <a:rPr lang="en-US" sz="3900">
                <a:solidFill>
                  <a:srgbClr val="3884FD"/>
                </a:solidFill>
                <a:latin typeface="Nunito Sans Bold"/>
              </a:rPr>
              <a:t>ML Models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2047248" y="8225211"/>
            <a:ext cx="3042623" cy="1228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40"/>
              </a:lnSpc>
            </a:pPr>
            <a:r>
              <a:rPr lang="en-US" sz="2700">
                <a:solidFill>
                  <a:srgbClr val="243762"/>
                </a:solidFill>
                <a:latin typeface="Nunito Sans Bold"/>
              </a:rPr>
              <a:t>Linear Regression Decision Tree, Random Forest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5459891" y="7439194"/>
            <a:ext cx="2484889" cy="6629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460"/>
              </a:lnSpc>
              <a:spcBef>
                <a:spcPct val="0"/>
              </a:spcBef>
            </a:pPr>
            <a:r>
              <a:rPr lang="en-US" sz="3900">
                <a:solidFill>
                  <a:srgbClr val="3884FD"/>
                </a:solidFill>
                <a:latin typeface="Nunito Sans Bold"/>
              </a:rPr>
              <a:t>Web Page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5459891" y="8225211"/>
            <a:ext cx="3042623" cy="1228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40"/>
              </a:lnSpc>
            </a:pPr>
            <a:r>
              <a:rPr lang="en-US" sz="2700">
                <a:solidFill>
                  <a:srgbClr val="243762"/>
                </a:solidFill>
                <a:latin typeface="Nunito Sans Bold"/>
              </a:rPr>
              <a:t>Deployed ML Model using Python Flask</a:t>
            </a:r>
          </a:p>
        </p:txBody>
      </p:sp>
      <p:pic>
        <p:nvPicPr>
          <p:cNvPr id="22" name="Picture 2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270479" y="6519237"/>
            <a:ext cx="1522195" cy="684988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679679" y="6506361"/>
            <a:ext cx="1522195" cy="684988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4026127" y="6506361"/>
            <a:ext cx="1522195" cy="684988"/>
          </a:xfrm>
          <a:prstGeom prst="rect">
            <a:avLst/>
          </a:prstGeom>
        </p:spPr>
      </p:pic>
      <p:grpSp>
        <p:nvGrpSpPr>
          <p:cNvPr id="25" name="Group 25"/>
          <p:cNvGrpSpPr>
            <a:grpSpLocks noChangeAspect="1"/>
          </p:cNvGrpSpPr>
          <p:nvPr/>
        </p:nvGrpSpPr>
        <p:grpSpPr>
          <a:xfrm>
            <a:off x="10648121" y="2463769"/>
            <a:ext cx="6611179" cy="3718742"/>
            <a:chOff x="0" y="0"/>
            <a:chExt cx="11289030" cy="63500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1287761" cy="6350000"/>
            </a:xfrm>
            <a:custGeom>
              <a:avLst/>
              <a:gdLst/>
              <a:ahLst/>
              <a:cxnLst/>
              <a:rect l="l" t="t" r="r" b="b"/>
              <a:pathLst>
                <a:path w="11287761" h="6350000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1" y="0"/>
                    <a:pt x="11287761" y="234950"/>
                    <a:pt x="11287761" y="525780"/>
                  </a:cubicBezTo>
                  <a:lnTo>
                    <a:pt x="11287761" y="5822950"/>
                  </a:lnTo>
                  <a:cubicBezTo>
                    <a:pt x="11287761" y="6113780"/>
                    <a:pt x="11052811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ubicBezTo>
                    <a:pt x="0" y="5824220"/>
                    <a:pt x="0" y="5824220"/>
                    <a:pt x="0" y="5824220"/>
                  </a:cubicBezTo>
                  <a:close/>
                </a:path>
              </a:pathLst>
            </a:custGeom>
            <a:blipFill>
              <a:blip r:embed="rId3"/>
              <a:stretch>
                <a:fillRect t="-9339" b="-9339"/>
              </a:stretch>
            </a:blipFill>
          </p:spPr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423835B-A611-FF8D-112D-EA688E8703CF}"/>
              </a:ext>
            </a:extLst>
          </p:cNvPr>
          <p:cNvSpPr txBox="1"/>
          <p:nvPr/>
        </p:nvSpPr>
        <p:spPr>
          <a:xfrm>
            <a:off x="1447800" y="800100"/>
            <a:ext cx="5715000" cy="185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7139"/>
              </a:lnSpc>
              <a:spcBef>
                <a:spcPct val="0"/>
              </a:spcBef>
            </a:pPr>
            <a:r>
              <a:rPr lang="en-US" sz="4400" dirty="0">
                <a:solidFill>
                  <a:srgbClr val="5271FF"/>
                </a:solidFill>
                <a:latin typeface="Nunito 1 Bold"/>
              </a:rPr>
              <a:t>City Wise Analysis of Doctors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700301D3-83A1-AF17-8AF7-42493FC2115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94791056"/>
              </p:ext>
            </p:extLst>
          </p:nvPr>
        </p:nvGraphicFramePr>
        <p:xfrm>
          <a:off x="7467600" y="1828800"/>
          <a:ext cx="9906000" cy="83439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F81B3EC8-ADEC-D42C-4C37-0A8597603778}"/>
              </a:ext>
            </a:extLst>
          </p:cNvPr>
          <p:cNvSpPr txBox="1"/>
          <p:nvPr/>
        </p:nvSpPr>
        <p:spPr>
          <a:xfrm>
            <a:off x="381000" y="3848100"/>
            <a:ext cx="4191000" cy="23641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4480"/>
              </a:lnSpc>
            </a:pPr>
            <a:r>
              <a:rPr lang="en-US" sz="2800" b="1" dirty="0">
                <a:solidFill>
                  <a:srgbClr val="243762"/>
                </a:solidFill>
                <a:latin typeface="Nunito 1"/>
              </a:rPr>
              <a:t>According to the Practo Highest number of Doctors present in </a:t>
            </a:r>
            <a:r>
              <a:rPr lang="en-US" sz="2800" b="1" dirty="0">
                <a:solidFill>
                  <a:schemeClr val="tx2"/>
                </a:solidFill>
                <a:latin typeface="Nunito 1"/>
              </a:rPr>
              <a:t>Bangalore</a:t>
            </a:r>
          </a:p>
        </p:txBody>
      </p:sp>
      <p:sp>
        <p:nvSpPr>
          <p:cNvPr id="8" name="Freeform 2">
            <a:extLst>
              <a:ext uri="{FF2B5EF4-FFF2-40B4-BE49-F238E27FC236}">
                <a16:creationId xmlns:a16="http://schemas.microsoft.com/office/drawing/2014/main" id="{C3F42DB7-9B62-3981-8356-7EEBBA515F91}"/>
              </a:ext>
            </a:extLst>
          </p:cNvPr>
          <p:cNvSpPr/>
          <p:nvPr/>
        </p:nvSpPr>
        <p:spPr>
          <a:xfrm>
            <a:off x="2819400" y="6438900"/>
            <a:ext cx="3458780" cy="3569098"/>
          </a:xfrm>
          <a:custGeom>
            <a:avLst/>
            <a:gdLst/>
            <a:ahLst/>
            <a:cxnLst/>
            <a:rect l="l" t="t" r="r" b="b"/>
            <a:pathLst>
              <a:path w="3458780" h="3569098">
                <a:moveTo>
                  <a:pt x="0" y="0"/>
                </a:moveTo>
                <a:lnTo>
                  <a:pt x="3458780" y="0"/>
                </a:lnTo>
                <a:lnTo>
                  <a:pt x="3458780" y="3569098"/>
                </a:lnTo>
                <a:lnTo>
                  <a:pt x="0" y="35690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12721386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332022" y="1028700"/>
            <a:ext cx="11608953" cy="8215312"/>
            <a:chOff x="0" y="0"/>
            <a:chExt cx="15478604" cy="10953750"/>
          </a:xfrm>
        </p:grpSpPr>
        <p:sp>
          <p:nvSpPr>
            <p:cNvPr id="3" name="TextBox 3"/>
            <p:cNvSpPr txBox="1"/>
            <p:nvPr/>
          </p:nvSpPr>
          <p:spPr>
            <a:xfrm>
              <a:off x="1378650" y="10474167"/>
              <a:ext cx="1816802" cy="4795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29"/>
                </a:lnSpc>
              </a:pPr>
              <a:r>
                <a:rPr lang="en-US" sz="2163">
                  <a:solidFill>
                    <a:srgbClr val="243762"/>
                  </a:solidFill>
                  <a:latin typeface="Nunito 2 Bold"/>
                </a:rPr>
                <a:t>MBBS, MD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4868674" y="10474167"/>
              <a:ext cx="760233" cy="4795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29"/>
                </a:lnSpc>
              </a:pPr>
              <a:r>
                <a:rPr lang="en-US" sz="2163">
                  <a:solidFill>
                    <a:srgbClr val="243762"/>
                  </a:solidFill>
                  <a:latin typeface="Nunito 2 Bold"/>
                </a:rPr>
                <a:t>BDS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323346" y="10474167"/>
              <a:ext cx="1774369" cy="4795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29"/>
                </a:lnSpc>
              </a:pPr>
              <a:r>
                <a:rPr lang="en-US" sz="2163">
                  <a:solidFill>
                    <a:srgbClr val="243762"/>
                  </a:solidFill>
                  <a:latin typeface="Nunito 2 Bold"/>
                </a:rPr>
                <a:t>MBBS, MS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10288046" y="10474167"/>
              <a:ext cx="1768449" cy="4795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29"/>
                </a:lnSpc>
              </a:pPr>
              <a:r>
                <a:rPr lang="en-US" sz="2163">
                  <a:solidFill>
                    <a:srgbClr val="243762"/>
                  </a:solidFill>
                  <a:latin typeface="Nunito 2 Bold"/>
                </a:rPr>
                <a:t>BDS, MDS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13117703" y="10474167"/>
              <a:ext cx="2032616" cy="4795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29"/>
                </a:lnSpc>
              </a:pPr>
              <a:r>
                <a:rPr lang="en-US" sz="2163">
                  <a:solidFill>
                    <a:srgbClr val="243762"/>
                  </a:solidFill>
                  <a:latin typeface="Nunito 2 Bold"/>
                </a:rPr>
                <a:t>MBBS, DNB</a:t>
              </a:r>
            </a:p>
          </p:txBody>
        </p:sp>
        <p:grpSp>
          <p:nvGrpSpPr>
            <p:cNvPr id="8" name="Group 8"/>
            <p:cNvGrpSpPr>
              <a:grpSpLocks noChangeAspect="1"/>
            </p:cNvGrpSpPr>
            <p:nvPr/>
          </p:nvGrpSpPr>
          <p:grpSpPr>
            <a:xfrm>
              <a:off x="942457" y="215979"/>
              <a:ext cx="14536147" cy="10122601"/>
              <a:chOff x="0" y="0"/>
              <a:chExt cx="23384756" cy="16284546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-6350"/>
                <a:ext cx="23384756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23384756" h="12700">
                    <a:moveTo>
                      <a:pt x="0" y="0"/>
                    </a:moveTo>
                    <a:lnTo>
                      <a:pt x="23384756" y="0"/>
                    </a:lnTo>
                    <a:lnTo>
                      <a:pt x="23384756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243762">
                  <a:alpha val="24706"/>
                </a:srgbClr>
              </a:solidFill>
            </p:spPr>
          </p:sp>
          <p:sp>
            <p:nvSpPr>
              <p:cNvPr id="10" name="Freeform 10"/>
              <p:cNvSpPr/>
              <p:nvPr/>
            </p:nvSpPr>
            <p:spPr>
              <a:xfrm>
                <a:off x="0" y="5421832"/>
                <a:ext cx="23384756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23384756" h="12700">
                    <a:moveTo>
                      <a:pt x="0" y="0"/>
                    </a:moveTo>
                    <a:lnTo>
                      <a:pt x="23384756" y="0"/>
                    </a:lnTo>
                    <a:lnTo>
                      <a:pt x="23384756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243762">
                  <a:alpha val="24706"/>
                </a:srgbClr>
              </a:solidFill>
            </p:spPr>
          </p:sp>
          <p:sp>
            <p:nvSpPr>
              <p:cNvPr id="11" name="Freeform 11"/>
              <p:cNvSpPr/>
              <p:nvPr/>
            </p:nvSpPr>
            <p:spPr>
              <a:xfrm>
                <a:off x="0" y="10850014"/>
                <a:ext cx="23384756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23384756" h="12700">
                    <a:moveTo>
                      <a:pt x="0" y="0"/>
                    </a:moveTo>
                    <a:lnTo>
                      <a:pt x="23384756" y="0"/>
                    </a:lnTo>
                    <a:lnTo>
                      <a:pt x="23384756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243762">
                  <a:alpha val="24706"/>
                </a:srgbClr>
              </a:solidFill>
            </p:spPr>
          </p:sp>
          <p:sp>
            <p:nvSpPr>
              <p:cNvPr id="12" name="Freeform 12"/>
              <p:cNvSpPr/>
              <p:nvPr/>
            </p:nvSpPr>
            <p:spPr>
              <a:xfrm>
                <a:off x="0" y="16278196"/>
                <a:ext cx="23384756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23384756" h="12700">
                    <a:moveTo>
                      <a:pt x="0" y="0"/>
                    </a:moveTo>
                    <a:lnTo>
                      <a:pt x="23384756" y="0"/>
                    </a:lnTo>
                    <a:lnTo>
                      <a:pt x="23384756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243762">
                  <a:alpha val="60000"/>
                </a:srgbClr>
              </a:solidFill>
            </p:spPr>
          </p:sp>
        </p:grpSp>
        <p:sp>
          <p:nvSpPr>
            <p:cNvPr id="13" name="TextBox 13"/>
            <p:cNvSpPr txBox="1"/>
            <p:nvPr/>
          </p:nvSpPr>
          <p:spPr>
            <a:xfrm>
              <a:off x="395" y="-47625"/>
              <a:ext cx="758851" cy="4795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029"/>
                </a:lnSpc>
              </a:pPr>
              <a:r>
                <a:rPr lang="en-US" sz="2163">
                  <a:solidFill>
                    <a:srgbClr val="243762"/>
                  </a:solidFill>
                  <a:latin typeface="Nunito 2 Bold"/>
                </a:rPr>
                <a:t>600 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395" y="3326575"/>
              <a:ext cx="758851" cy="4795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029"/>
                </a:lnSpc>
              </a:pPr>
              <a:r>
                <a:rPr lang="en-US" sz="2163">
                  <a:solidFill>
                    <a:srgbClr val="243762"/>
                  </a:solidFill>
                  <a:latin typeface="Nunito 2 Bold"/>
                </a:rPr>
                <a:t>400 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6700776"/>
              <a:ext cx="759246" cy="4795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029"/>
                </a:lnSpc>
              </a:pPr>
              <a:r>
                <a:rPr lang="en-US" sz="2163">
                  <a:solidFill>
                    <a:srgbClr val="243762"/>
                  </a:solidFill>
                  <a:latin typeface="Nunito 2 Bold"/>
                </a:rPr>
                <a:t>200 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440015" y="10074976"/>
              <a:ext cx="319231" cy="4795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029"/>
                </a:lnSpc>
              </a:pPr>
              <a:r>
                <a:rPr lang="en-US" sz="2163">
                  <a:solidFill>
                    <a:srgbClr val="243762"/>
                  </a:solidFill>
                  <a:latin typeface="Nunito 2 Bold"/>
                </a:rPr>
                <a:t>0 </a:t>
              </a:r>
            </a:p>
          </p:txBody>
        </p:sp>
        <p:grpSp>
          <p:nvGrpSpPr>
            <p:cNvPr id="17" name="Group 17"/>
            <p:cNvGrpSpPr>
              <a:grpSpLocks noChangeAspect="1"/>
            </p:cNvGrpSpPr>
            <p:nvPr/>
          </p:nvGrpSpPr>
          <p:grpSpPr>
            <a:xfrm>
              <a:off x="942457" y="633807"/>
              <a:ext cx="14536147" cy="9704773"/>
              <a:chOff x="0" y="672173"/>
              <a:chExt cx="23384756" cy="15612373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672173"/>
                <a:ext cx="4326180" cy="15612373"/>
              </a:xfrm>
              <a:custGeom>
                <a:avLst/>
                <a:gdLst/>
                <a:ahLst/>
                <a:cxnLst/>
                <a:rect l="l" t="t" r="r" b="b"/>
                <a:pathLst>
                  <a:path w="4326180" h="15612373">
                    <a:moveTo>
                      <a:pt x="0" y="15612373"/>
                    </a:moveTo>
                    <a:lnTo>
                      <a:pt x="0" y="346094"/>
                    </a:lnTo>
                    <a:cubicBezTo>
                      <a:pt x="0" y="154951"/>
                      <a:pt x="154952" y="0"/>
                      <a:pt x="346094" y="0"/>
                    </a:cubicBezTo>
                    <a:lnTo>
                      <a:pt x="3980085" y="0"/>
                    </a:lnTo>
                    <a:cubicBezTo>
                      <a:pt x="4171228" y="0"/>
                      <a:pt x="4326180" y="154951"/>
                      <a:pt x="4326180" y="346094"/>
                    </a:cubicBezTo>
                    <a:lnTo>
                      <a:pt x="4326180" y="15612373"/>
                    </a:lnTo>
                    <a:close/>
                  </a:path>
                </a:pathLst>
              </a:custGeom>
              <a:solidFill>
                <a:srgbClr val="F9A159"/>
              </a:solidFill>
            </p:spPr>
          </p:sp>
          <p:sp>
            <p:nvSpPr>
              <p:cNvPr id="19" name="Freeform 19"/>
              <p:cNvSpPr/>
              <p:nvPr/>
            </p:nvSpPr>
            <p:spPr>
              <a:xfrm>
                <a:off x="4764644" y="672173"/>
                <a:ext cx="4326179" cy="15612373"/>
              </a:xfrm>
              <a:custGeom>
                <a:avLst/>
                <a:gdLst/>
                <a:ahLst/>
                <a:cxnLst/>
                <a:rect l="l" t="t" r="r" b="b"/>
                <a:pathLst>
                  <a:path w="4326179" h="15612373">
                    <a:moveTo>
                      <a:pt x="0" y="15612373"/>
                    </a:moveTo>
                    <a:lnTo>
                      <a:pt x="0" y="346094"/>
                    </a:lnTo>
                    <a:cubicBezTo>
                      <a:pt x="0" y="154951"/>
                      <a:pt x="154952" y="0"/>
                      <a:pt x="346094" y="0"/>
                    </a:cubicBezTo>
                    <a:lnTo>
                      <a:pt x="3980085" y="0"/>
                    </a:lnTo>
                    <a:cubicBezTo>
                      <a:pt x="4171228" y="0"/>
                      <a:pt x="4326179" y="154951"/>
                      <a:pt x="4326179" y="346094"/>
                    </a:cubicBezTo>
                    <a:lnTo>
                      <a:pt x="4326179" y="15612373"/>
                    </a:lnTo>
                    <a:close/>
                  </a:path>
                </a:pathLst>
              </a:custGeom>
              <a:solidFill>
                <a:srgbClr val="F9A159"/>
              </a:solidFill>
            </p:spPr>
          </p:sp>
          <p:sp>
            <p:nvSpPr>
              <p:cNvPr id="20" name="Freeform 20"/>
              <p:cNvSpPr/>
              <p:nvPr/>
            </p:nvSpPr>
            <p:spPr>
              <a:xfrm>
                <a:off x="9529288" y="1594964"/>
                <a:ext cx="4326179" cy="14689582"/>
              </a:xfrm>
              <a:custGeom>
                <a:avLst/>
                <a:gdLst/>
                <a:ahLst/>
                <a:cxnLst/>
                <a:rect l="l" t="t" r="r" b="b"/>
                <a:pathLst>
                  <a:path w="4326179" h="14689582">
                    <a:moveTo>
                      <a:pt x="0" y="14689582"/>
                    </a:moveTo>
                    <a:lnTo>
                      <a:pt x="0" y="346094"/>
                    </a:lnTo>
                    <a:cubicBezTo>
                      <a:pt x="0" y="154951"/>
                      <a:pt x="154952" y="0"/>
                      <a:pt x="346094" y="0"/>
                    </a:cubicBezTo>
                    <a:lnTo>
                      <a:pt x="3980086" y="0"/>
                    </a:lnTo>
                    <a:cubicBezTo>
                      <a:pt x="4171228" y="0"/>
                      <a:pt x="4326179" y="154952"/>
                      <a:pt x="4326179" y="346094"/>
                    </a:cubicBezTo>
                    <a:lnTo>
                      <a:pt x="4326179" y="14689582"/>
                    </a:lnTo>
                    <a:close/>
                  </a:path>
                </a:pathLst>
              </a:custGeom>
              <a:solidFill>
                <a:srgbClr val="F9A159"/>
              </a:solidFill>
            </p:spPr>
          </p:sp>
          <p:sp>
            <p:nvSpPr>
              <p:cNvPr id="21" name="Freeform 21"/>
              <p:cNvSpPr/>
              <p:nvPr/>
            </p:nvSpPr>
            <p:spPr>
              <a:xfrm>
                <a:off x="14293932" y="1812091"/>
                <a:ext cx="4326179" cy="14472455"/>
              </a:xfrm>
              <a:custGeom>
                <a:avLst/>
                <a:gdLst/>
                <a:ahLst/>
                <a:cxnLst/>
                <a:rect l="l" t="t" r="r" b="b"/>
                <a:pathLst>
                  <a:path w="4326179" h="14472455">
                    <a:moveTo>
                      <a:pt x="0" y="14472455"/>
                    </a:moveTo>
                    <a:lnTo>
                      <a:pt x="0" y="346094"/>
                    </a:lnTo>
                    <a:cubicBezTo>
                      <a:pt x="0" y="154952"/>
                      <a:pt x="154952" y="0"/>
                      <a:pt x="346094" y="0"/>
                    </a:cubicBezTo>
                    <a:lnTo>
                      <a:pt x="3980086" y="0"/>
                    </a:lnTo>
                    <a:cubicBezTo>
                      <a:pt x="4171228" y="0"/>
                      <a:pt x="4326180" y="154952"/>
                      <a:pt x="4326180" y="346094"/>
                    </a:cubicBezTo>
                    <a:lnTo>
                      <a:pt x="4326180" y="14472455"/>
                    </a:lnTo>
                    <a:close/>
                  </a:path>
                </a:pathLst>
              </a:custGeom>
              <a:solidFill>
                <a:srgbClr val="F9A159"/>
              </a:solidFill>
            </p:spPr>
          </p:sp>
          <p:sp>
            <p:nvSpPr>
              <p:cNvPr id="22" name="Freeform 22"/>
              <p:cNvSpPr/>
              <p:nvPr/>
            </p:nvSpPr>
            <p:spPr>
              <a:xfrm>
                <a:off x="19058576" y="9112996"/>
                <a:ext cx="4326179" cy="7171550"/>
              </a:xfrm>
              <a:custGeom>
                <a:avLst/>
                <a:gdLst/>
                <a:ahLst/>
                <a:cxnLst/>
                <a:rect l="l" t="t" r="r" b="b"/>
                <a:pathLst>
                  <a:path w="4326179" h="7171550">
                    <a:moveTo>
                      <a:pt x="0" y="7171550"/>
                    </a:moveTo>
                    <a:lnTo>
                      <a:pt x="0" y="346094"/>
                    </a:lnTo>
                    <a:cubicBezTo>
                      <a:pt x="0" y="154951"/>
                      <a:pt x="154952" y="0"/>
                      <a:pt x="346094" y="0"/>
                    </a:cubicBezTo>
                    <a:lnTo>
                      <a:pt x="3980086" y="0"/>
                    </a:lnTo>
                    <a:cubicBezTo>
                      <a:pt x="4171228" y="0"/>
                      <a:pt x="4326180" y="154951"/>
                      <a:pt x="4326180" y="346094"/>
                    </a:cubicBezTo>
                    <a:lnTo>
                      <a:pt x="4326180" y="7171550"/>
                    </a:lnTo>
                    <a:close/>
                  </a:path>
                </a:pathLst>
              </a:custGeom>
              <a:solidFill>
                <a:srgbClr val="F9A159"/>
              </a:solidFill>
            </p:spPr>
          </p:sp>
        </p:grpSp>
      </p:grpSp>
      <p:sp>
        <p:nvSpPr>
          <p:cNvPr id="23" name="TextBox 23"/>
          <p:cNvSpPr txBox="1"/>
          <p:nvPr/>
        </p:nvSpPr>
        <p:spPr>
          <a:xfrm>
            <a:off x="181770" y="3883318"/>
            <a:ext cx="5060467" cy="1099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3200" dirty="0">
                <a:solidFill>
                  <a:srgbClr val="243762"/>
                </a:solidFill>
                <a:latin typeface="Nunito 1"/>
              </a:rPr>
              <a:t>X-Axis - Degree Type</a:t>
            </a:r>
          </a:p>
          <a:p>
            <a:pPr>
              <a:lnSpc>
                <a:spcPts val="4480"/>
              </a:lnSpc>
              <a:spcBef>
                <a:spcPct val="0"/>
              </a:spcBef>
            </a:pPr>
            <a:r>
              <a:rPr lang="en-US" sz="3200" dirty="0">
                <a:solidFill>
                  <a:srgbClr val="243762"/>
                </a:solidFill>
                <a:latin typeface="Nunito 1"/>
              </a:rPr>
              <a:t>Y-Axis - Count of Degrees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81770" y="6878595"/>
            <a:ext cx="5060467" cy="11330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80"/>
              </a:lnSpc>
              <a:spcBef>
                <a:spcPct val="0"/>
              </a:spcBef>
            </a:pPr>
            <a:r>
              <a:rPr lang="en-US" sz="3200" dirty="0">
                <a:solidFill>
                  <a:srgbClr val="5271FF"/>
                </a:solidFill>
                <a:latin typeface="Nunito 1 Bold"/>
              </a:rPr>
              <a:t>MBBS, MD and BDS are the Highest in Number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81770" y="724627"/>
            <a:ext cx="5060467" cy="1784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39"/>
              </a:lnSpc>
              <a:spcBef>
                <a:spcPct val="0"/>
              </a:spcBef>
            </a:pPr>
            <a:r>
              <a:rPr lang="en-US" sz="5099" dirty="0">
                <a:solidFill>
                  <a:srgbClr val="5271FF"/>
                </a:solidFill>
                <a:latin typeface="Nunito 1 Bold"/>
              </a:rPr>
              <a:t>Most Common Degrees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84640" y="5537461"/>
            <a:ext cx="3458780" cy="3569098"/>
          </a:xfrm>
          <a:custGeom>
            <a:avLst/>
            <a:gdLst/>
            <a:ahLst/>
            <a:cxnLst/>
            <a:rect l="l" t="t" r="r" b="b"/>
            <a:pathLst>
              <a:path w="3458780" h="3569098">
                <a:moveTo>
                  <a:pt x="0" y="0"/>
                </a:moveTo>
                <a:lnTo>
                  <a:pt x="3458780" y="0"/>
                </a:lnTo>
                <a:lnTo>
                  <a:pt x="3458780" y="3569098"/>
                </a:lnTo>
                <a:lnTo>
                  <a:pt x="0" y="35690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6225757" y="173214"/>
            <a:ext cx="12062243" cy="9940572"/>
          </a:xfrm>
          <a:custGeom>
            <a:avLst/>
            <a:gdLst/>
            <a:ahLst/>
            <a:cxnLst/>
            <a:rect l="l" t="t" r="r" b="b"/>
            <a:pathLst>
              <a:path w="12062243" h="9940572">
                <a:moveTo>
                  <a:pt x="0" y="0"/>
                </a:moveTo>
                <a:lnTo>
                  <a:pt x="12062243" y="0"/>
                </a:lnTo>
                <a:lnTo>
                  <a:pt x="12062243" y="9940572"/>
                </a:lnTo>
                <a:lnTo>
                  <a:pt x="0" y="99405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804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81770" y="933450"/>
            <a:ext cx="6043987" cy="27349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79"/>
              </a:lnSpc>
              <a:spcBef>
                <a:spcPct val="0"/>
              </a:spcBef>
            </a:pPr>
            <a:r>
              <a:rPr lang="en-US" sz="5199">
                <a:solidFill>
                  <a:srgbClr val="5271FF"/>
                </a:solidFill>
                <a:latin typeface="Nunito 1 Bold"/>
              </a:rPr>
              <a:t>Correlation between different variables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350</TotalTime>
  <Words>625</Words>
  <Application>Microsoft Office PowerPoint</Application>
  <PresentationFormat>Custom</PresentationFormat>
  <Paragraphs>129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6" baseType="lpstr">
      <vt:lpstr>Calibri</vt:lpstr>
      <vt:lpstr>Nunito Sans Ultra-Bold</vt:lpstr>
      <vt:lpstr>Nunito 2 Bold</vt:lpstr>
      <vt:lpstr>Arial</vt:lpstr>
      <vt:lpstr>Nunito 1</vt:lpstr>
      <vt:lpstr>Bukhari Script Bold</vt:lpstr>
      <vt:lpstr>Nunito 1 Bold</vt:lpstr>
      <vt:lpstr>Nunito Sans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Doctor Fee Prediction</dc:title>
  <dc:creator>Ankit Pal</dc:creator>
  <cp:lastModifiedBy>Ankit Pal</cp:lastModifiedBy>
  <cp:revision>3</cp:revision>
  <dcterms:created xsi:type="dcterms:W3CDTF">2006-08-16T00:00:00Z</dcterms:created>
  <dcterms:modified xsi:type="dcterms:W3CDTF">2023-07-18T13:40:29Z</dcterms:modified>
  <dc:identifier>DAFowvkjQ64</dc:identifier>
</cp:coreProperties>
</file>